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70" r:id="rId7"/>
    <p:sldId id="269" r:id="rId8"/>
    <p:sldId id="261" r:id="rId9"/>
    <p:sldId id="268" r:id="rId10"/>
    <p:sldId id="262" r:id="rId11"/>
    <p:sldId id="263" r:id="rId12"/>
    <p:sldId id="265" r:id="rId13"/>
    <p:sldId id="266" r:id="rId14"/>
    <p:sldId id="267" r:id="rId1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6896E37C-BD1D-41FC-8C1B-CCC66D1512E0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7056AA9D-0197-46DC-B7E7-44962FD88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002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B688129D-4F36-4FF0-9DEF-67F8B9BA239A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C146E571-D2A3-47FB-A813-23D4827115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251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630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587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435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42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303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87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4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053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771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273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80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106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024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6E571-D2A3-47FB-A813-23D4827115D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35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2DE-C4F6-4A38-BBCB-A25E51477141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D59B2-DF1C-40DE-9F53-5124D0BF6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36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2DE-C4F6-4A38-BBCB-A25E51477141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D59B2-DF1C-40DE-9F53-5124D0BF6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94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2DE-C4F6-4A38-BBCB-A25E51477141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D59B2-DF1C-40DE-9F53-5124D0BF6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43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2DE-C4F6-4A38-BBCB-A25E51477141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D59B2-DF1C-40DE-9F53-5124D0BF6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52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2DE-C4F6-4A38-BBCB-A25E51477141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D59B2-DF1C-40DE-9F53-5124D0BF6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67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2DE-C4F6-4A38-BBCB-A25E51477141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D59B2-DF1C-40DE-9F53-5124D0BF6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90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2DE-C4F6-4A38-BBCB-A25E51477141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D59B2-DF1C-40DE-9F53-5124D0BF6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75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2DE-C4F6-4A38-BBCB-A25E51477141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D59B2-DF1C-40DE-9F53-5124D0BF6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54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2DE-C4F6-4A38-BBCB-A25E51477141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D59B2-DF1C-40DE-9F53-5124D0BF6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7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2DE-C4F6-4A38-BBCB-A25E51477141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D59B2-DF1C-40DE-9F53-5124D0BF6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872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2B2DE-C4F6-4A38-BBCB-A25E51477141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D59B2-DF1C-40DE-9F53-5124D0BF6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12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2B2DE-C4F6-4A38-BBCB-A25E51477141}" type="datetimeFigureOut">
              <a:rPr lang="en-GB" smtClean="0"/>
              <a:t>04/06/2020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D59B2-DF1C-40DE-9F53-5124D0BF6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98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jpeg"/><Relationship Id="rId11" Type="http://schemas.openxmlformats.org/officeDocument/2006/relationships/image" Target="../media/image2.pn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m4a"/><Relationship Id="rId7" Type="http://schemas.openxmlformats.org/officeDocument/2006/relationships/image" Target="../media/image38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4.m4a"/><Relationship Id="rId7" Type="http://schemas.openxmlformats.org/officeDocument/2006/relationships/image" Target="../media/image3.jpeg"/><Relationship Id="rId12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jpeg"/><Relationship Id="rId4" Type="http://schemas.openxmlformats.org/officeDocument/2006/relationships/audio" Target="../media/media4.m4a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microsoft.com/office/2007/relationships/media" Target="../media/media6.m4a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jpeg"/><Relationship Id="rId4" Type="http://schemas.openxmlformats.org/officeDocument/2006/relationships/audio" Target="../media/media6.m4a"/><Relationship Id="rId9" Type="http://schemas.openxmlformats.org/officeDocument/2006/relationships/image" Target="../media/image10.jpe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jpeg"/><Relationship Id="rId11" Type="http://schemas.openxmlformats.org/officeDocument/2006/relationships/image" Target="../media/image2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87636" y="701675"/>
            <a:ext cx="6198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“It’s amazing because you can do two add twos and we call them plus as well or </a:t>
            </a:r>
            <a:r>
              <a:rPr lang="en-GB" dirty="0" err="1" smtClean="0">
                <a:latin typeface="Comic Sans MS" panose="030F0702030302020204" pitchFamily="66" charset="0"/>
              </a:rPr>
              <a:t>altogethers</a:t>
            </a:r>
            <a:r>
              <a:rPr lang="en-GB" dirty="0" smtClean="0">
                <a:latin typeface="Comic Sans MS" panose="030F0702030302020204" pitchFamily="66" charset="0"/>
              </a:rPr>
              <a:t>! Ha !  . We get  to use lots of things and we are always busy</a:t>
            </a:r>
            <a:r>
              <a:rPr lang="en-GB" dirty="0" smtClean="0"/>
              <a:t>. “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58140" y="2125683"/>
            <a:ext cx="4987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Comic Sans MS" panose="030F0702030302020204" pitchFamily="66" charset="0"/>
              </a:rPr>
              <a:t>“Reception makes me happy because its fun!” </a:t>
            </a: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8537" y="2920621"/>
            <a:ext cx="517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“You learn lots of things by doing stuff and you can learn from the teacher too! “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5594" y="4189863"/>
            <a:ext cx="4612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“Reception makes me happy because the teachers are funny they always  make me laugh” 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2" y="4579361"/>
            <a:ext cx="1815873" cy="215873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4"/>
    </mc:Choice>
    <mc:Fallback xmlns="">
      <p:transition spd="slow" advTm="2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when cart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48" y="371356"/>
            <a:ext cx="1704975" cy="204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what  cartoon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207" y="145861"/>
            <a:ext cx="2269793" cy="226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full after lunchtime carto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13" y="0"/>
            <a:ext cx="5076968" cy="33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playtime equipme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28" y="3908955"/>
            <a:ext cx="3925106" cy="21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outdoor playtime pirate ship equipm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79" y="3548476"/>
            <a:ext cx="4345107" cy="33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how carto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04" y="3796945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62"/>
    </mc:Choice>
    <mc:Fallback xmlns="">
      <p:transition spd="slow" advTm="7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31" y="3978323"/>
            <a:ext cx="3877087" cy="2907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4830" cy="3521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43" y="0"/>
            <a:ext cx="5304430" cy="3978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5" y="3521122"/>
            <a:ext cx="4433279" cy="332495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6"/>
    </mc:Choice>
    <mc:Fallback xmlns="">
      <p:transition spd="slow" advTm="46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 crowd of people wav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9" y="440092"/>
            <a:ext cx="10386457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83476" y="340057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69"/>
    </mc:Choice>
    <mc:Fallback xmlns="">
      <p:transition spd="slow" advTm="63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586" y="83127"/>
            <a:ext cx="4430973" cy="3323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190" y="3795274"/>
            <a:ext cx="3956965" cy="2967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70" y="392373"/>
            <a:ext cx="2943367" cy="2207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9231" y="2253155"/>
            <a:ext cx="4067299" cy="3050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17" y="4043733"/>
            <a:ext cx="2143125" cy="21431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36"/>
    </mc:Choice>
    <mc:Fallback xmlns="">
      <p:transition spd="slow" advTm="2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1" y="257534"/>
            <a:ext cx="4374078" cy="32805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571" y="4267201"/>
            <a:ext cx="2856932" cy="2142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360" y="3910084"/>
            <a:ext cx="2236527" cy="29820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8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3"/>
    </mc:Choice>
    <mc:Fallback xmlns="">
      <p:transition spd="slow" advTm="3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0462" y="425003"/>
            <a:ext cx="8744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anose="030F0702030302020204" pitchFamily="66" charset="0"/>
              </a:rPr>
              <a:t>The Start of </a:t>
            </a:r>
            <a:r>
              <a:rPr lang="en-GB" sz="4000" dirty="0">
                <a:latin typeface="Comic Sans MS" panose="030F0702030302020204" pitchFamily="66" charset="0"/>
              </a:rPr>
              <a:t>O</a:t>
            </a:r>
            <a:r>
              <a:rPr lang="en-GB" sz="4000" dirty="0" smtClean="0">
                <a:latin typeface="Comic Sans MS" panose="030F0702030302020204" pitchFamily="66" charset="0"/>
              </a:rPr>
              <a:t>ur Day 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25" y="212077"/>
            <a:ext cx="1815873" cy="215873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8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57"/>
    </mc:Choice>
    <mc:Fallback xmlns="">
      <p:transition spd="slow" advTm="11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1543" y="533400"/>
            <a:ext cx="3284561" cy="2463421"/>
          </a:xfrm>
          <a:prstGeom prst="rect">
            <a:avLst/>
          </a:prstGeom>
        </p:spPr>
      </p:pic>
      <p:pic>
        <p:nvPicPr>
          <p:cNvPr id="7" name="Picture 6" descr="C:\Users\staff\Pictures\I Pad 2018\New folder\IMG_034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28" y="518615"/>
            <a:ext cx="4926842" cy="605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94" y="3708778"/>
            <a:ext cx="3825922" cy="2869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3" y="320634"/>
            <a:ext cx="2477984" cy="1858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6" y="2541319"/>
            <a:ext cx="2890158" cy="385354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67798" y="275141"/>
            <a:ext cx="609600" cy="6096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7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2"/>
    </mc:Choice>
    <mc:Fallback xmlns="">
      <p:transition spd="slow" advTm="51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243600"/>
            <a:ext cx="2019869" cy="2693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80" y="2936759"/>
            <a:ext cx="4373062" cy="3279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01" y="15353"/>
            <a:ext cx="1863610" cy="248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60" y="0"/>
            <a:ext cx="3716740" cy="2787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169" y="3328485"/>
            <a:ext cx="3621206" cy="2715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1229" y="3699397"/>
            <a:ext cx="3609832" cy="2707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17" y="109981"/>
            <a:ext cx="2363500" cy="17726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8080" y="160145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0"/>
    </mc:Choice>
    <mc:Fallback xmlns="">
      <p:transition spd="slow" advTm="3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0687" y="534476"/>
            <a:ext cx="76563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dirty="0" smtClean="0">
                <a:solidFill>
                  <a:srgbClr val="FF5300"/>
                </a:solidFill>
                <a:effectLst/>
                <a:latin typeface="Raleway"/>
              </a:rPr>
              <a:t>Partnership with Parents</a:t>
            </a:r>
          </a:p>
          <a:p>
            <a:r>
              <a:rPr lang="en-GB" b="0" i="0" dirty="0" smtClean="0">
                <a:solidFill>
                  <a:srgbClr val="666666"/>
                </a:solidFill>
                <a:effectLst/>
                <a:latin typeface="Calibri" panose="020F0502020204030204" pitchFamily="34" charset="0"/>
              </a:rPr>
              <a:t>We know that when parents and practitioners in the early years work together what a direct impact it has on children’s development and learning. Both partners have much to learn from one another and a great deal to share with each other. Working together to really understand and meet a child’s individual needs begins with valuing and respecting the different roles that each partner plays. It is a process that involves sharing information and skills and building relationships based on mutual respect and trust. Open two-way communication is vital to make sure that knowledge and expertise is shared between partners. Central to all partnerships is the child who remains the priority.</a:t>
            </a:r>
            <a:endParaRPr lang="en-GB" b="0" i="0" dirty="0">
              <a:solidFill>
                <a:srgbClr val="666666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9051" y="3851144"/>
            <a:ext cx="631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Learning journals are an important aspect of our children’s  development.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8949" y="4951821"/>
            <a:ext cx="9262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353C41"/>
                </a:solidFill>
                <a:latin typeface="Roboto"/>
              </a:rPr>
              <a:t>playing and exploring </a:t>
            </a:r>
            <a:r>
              <a:rPr lang="en-GB" dirty="0">
                <a:solidFill>
                  <a:srgbClr val="353C41"/>
                </a:solidFill>
                <a:latin typeface="Roboto"/>
              </a:rPr>
              <a:t>- children investigate and experience things, and ‘have a go’;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353C41"/>
                </a:solidFill>
                <a:latin typeface="Roboto"/>
              </a:rPr>
              <a:t>active learning </a:t>
            </a:r>
            <a:r>
              <a:rPr lang="en-GB" dirty="0">
                <a:solidFill>
                  <a:srgbClr val="353C41"/>
                </a:solidFill>
                <a:latin typeface="Roboto"/>
              </a:rPr>
              <a:t>- children concentrate and keep on trying if they encounter difficulties, and enjoy achievements; 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353C41"/>
                </a:solidFill>
                <a:latin typeface="Roboto"/>
              </a:rPr>
              <a:t>creating and thinking critically </a:t>
            </a:r>
            <a:r>
              <a:rPr lang="en-GB" dirty="0">
                <a:solidFill>
                  <a:srgbClr val="353C41"/>
                </a:solidFill>
                <a:latin typeface="Roboto"/>
              </a:rPr>
              <a:t>- children have and develop their own ideas, make links between ideas, and develop strategies for doing things.</a:t>
            </a:r>
            <a:endParaRPr lang="en-GB" b="0" i="0" dirty="0">
              <a:solidFill>
                <a:srgbClr val="353C41"/>
              </a:solidFill>
              <a:effectLst/>
              <a:latin typeface="Roboto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56"/>
    </mc:Choice>
    <mc:Fallback xmlns="">
      <p:transition spd="slow" advTm="5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motional literacy pictu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1" y="365669"/>
            <a:ext cx="4006992" cy="605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67" y="501577"/>
            <a:ext cx="5577385" cy="418303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2" descr="3 - 11 Primary PSHE Scheme of Work | England | Jigsaw PSH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19" y="3063783"/>
            <a:ext cx="4771089" cy="35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6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46"/>
    </mc:Choice>
    <mc:Fallback xmlns="">
      <p:transition spd="slow" advTm="79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937" y="0"/>
            <a:ext cx="457907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91" y="0"/>
            <a:ext cx="466258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7033" y="2374711"/>
            <a:ext cx="472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Newsletters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6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88"/>
    </mc:Choice>
    <mc:Fallback xmlns="">
      <p:transition spd="slow" advTm="53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8130" y="5438899"/>
            <a:ext cx="6412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“The best classroom and richest cupboard is roofed only by the sky” . </a:t>
            </a: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 Margret McMillan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6" y="184509"/>
            <a:ext cx="3211773" cy="2408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338" y="0"/>
            <a:ext cx="3302046" cy="2476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45" y="88710"/>
            <a:ext cx="3124273" cy="2343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338" y="2872986"/>
            <a:ext cx="3585164" cy="2688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4" y="3064055"/>
            <a:ext cx="2811439" cy="21085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13" y="2753169"/>
            <a:ext cx="3389548" cy="25421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36"/>
    </mc:Choice>
    <mc:Fallback xmlns="">
      <p:transition spd="slow" advTm="55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73206"/>
            <a:ext cx="1072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Comic Sans MS" panose="030F0702030302020204" pitchFamily="66" charset="0"/>
              </a:rPr>
              <a:t>Illness , Accidents and Medications. 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Image result for cartoon on a ill chi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1" y="1157981"/>
            <a:ext cx="3305714" cy="299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025510" y="2292107"/>
            <a:ext cx="2931135" cy="2894042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90"/>
    </mc:Choice>
    <mc:Fallback xmlns="">
      <p:transition spd="slow" advTm="19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10967</TotalTime>
  <Words>259</Words>
  <Application>Microsoft Office PowerPoint</Application>
  <PresentationFormat>Widescreen</PresentationFormat>
  <Paragraphs>30</Paragraphs>
  <Slides>14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Raleway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</dc:creator>
  <cp:lastModifiedBy>staff</cp:lastModifiedBy>
  <cp:revision>66</cp:revision>
  <cp:lastPrinted>2020-06-04T07:45:16Z</cp:lastPrinted>
  <dcterms:created xsi:type="dcterms:W3CDTF">2017-06-16T13:27:07Z</dcterms:created>
  <dcterms:modified xsi:type="dcterms:W3CDTF">2020-06-04T14:22:52Z</dcterms:modified>
</cp:coreProperties>
</file>