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57" r:id="rId4"/>
    <p:sldId id="270" r:id="rId5"/>
    <p:sldId id="271" r:id="rId6"/>
    <p:sldId id="266" r:id="rId7"/>
    <p:sldId id="258" r:id="rId8"/>
    <p:sldId id="280" r:id="rId9"/>
    <p:sldId id="264" r:id="rId10"/>
    <p:sldId id="259" r:id="rId11"/>
    <p:sldId id="281" r:id="rId12"/>
    <p:sldId id="287" r:id="rId13"/>
    <p:sldId id="267" r:id="rId14"/>
    <p:sldId id="279"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varScale="1">
        <p:scale>
          <a:sx n="76" d="100"/>
          <a:sy n="76" d="100"/>
        </p:scale>
        <p:origin x="91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FE8266D-571C-4346-A7AE-66B09B241C45}" type="datetimeFigureOut">
              <a:rPr lang="en-GB" smtClean="0"/>
              <a:t>20/06/2023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1EF091B-9CE8-4376-BCA3-7D7FE756AED8}" type="slidenum">
              <a:rPr lang="en-GB" smtClean="0"/>
              <a:t>‹#›</a:t>
            </a:fld>
            <a:endParaRPr lang="en-GB"/>
          </a:p>
        </p:txBody>
      </p:sp>
    </p:spTree>
    <p:extLst>
      <p:ext uri="{BB962C8B-B14F-4D97-AF65-F5344CB8AC3E}">
        <p14:creationId xmlns:p14="http://schemas.microsoft.com/office/powerpoint/2010/main" val="251341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omic Sans MS" panose="030F0702030302020204" pitchFamily="66" charset="0"/>
              </a:rPr>
              <a:t>It is important that all children come in on time to ensure we can start our session promptly. </a:t>
            </a:r>
            <a:endParaRPr lang="en-GB" dirty="0"/>
          </a:p>
        </p:txBody>
      </p:sp>
      <p:sp>
        <p:nvSpPr>
          <p:cNvPr id="4" name="Slide Number Placeholder 3"/>
          <p:cNvSpPr>
            <a:spLocks noGrp="1"/>
          </p:cNvSpPr>
          <p:nvPr>
            <p:ph type="sldNum" sz="quarter" idx="5"/>
          </p:nvPr>
        </p:nvSpPr>
        <p:spPr/>
        <p:txBody>
          <a:bodyPr/>
          <a:lstStyle/>
          <a:p>
            <a:fld id="{11EF091B-9CE8-4376-BCA3-7D7FE756AED8}" type="slidenum">
              <a:rPr lang="en-GB" smtClean="0"/>
              <a:t>3</a:t>
            </a:fld>
            <a:endParaRPr lang="en-GB"/>
          </a:p>
        </p:txBody>
      </p:sp>
    </p:spTree>
    <p:extLst>
      <p:ext uri="{BB962C8B-B14F-4D97-AF65-F5344CB8AC3E}">
        <p14:creationId xmlns:p14="http://schemas.microsoft.com/office/powerpoint/2010/main" val="328508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13: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26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B94245-B7E2-884E-8A63-2B5DF07A62B9}" type="slidenum">
              <a:rPr lang="en-US" smtClean="0"/>
              <a:t>14</a:t>
            </a:fld>
            <a:endParaRPr lang="en-US"/>
          </a:p>
        </p:txBody>
      </p:sp>
    </p:spTree>
    <p:extLst>
      <p:ext uri="{BB962C8B-B14F-4D97-AF65-F5344CB8AC3E}">
        <p14:creationId xmlns:p14="http://schemas.microsoft.com/office/powerpoint/2010/main" val="309030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8465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132861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339546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38772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4823C-4652-458A-95B9-701B0FC727C3}"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63618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B4823C-4652-458A-95B9-701B0FC727C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7036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B4823C-4652-458A-95B9-701B0FC727C3}"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196824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B4823C-4652-458A-95B9-701B0FC727C3}"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48205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823C-4652-458A-95B9-701B0FC727C3}"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99655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4823C-4652-458A-95B9-701B0FC727C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272692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4823C-4652-458A-95B9-701B0FC727C3}"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t>‹#›</a:t>
            </a:fld>
            <a:endParaRPr lang="en-GB"/>
          </a:p>
        </p:txBody>
      </p:sp>
    </p:spTree>
    <p:extLst>
      <p:ext uri="{BB962C8B-B14F-4D97-AF65-F5344CB8AC3E}">
        <p14:creationId xmlns:p14="http://schemas.microsoft.com/office/powerpoint/2010/main" val="99957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4823C-4652-458A-95B9-701B0FC727C3}" type="datetimeFigureOut">
              <a:rPr lang="en-GB" smtClean="0"/>
              <a:t>20/06/2023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439FE-9D7E-49AF-A675-3310F9C58F7D}" type="slidenum">
              <a:rPr lang="en-GB" smtClean="0"/>
              <a:t>‹#›</a:t>
            </a:fld>
            <a:endParaRPr lang="en-GB"/>
          </a:p>
        </p:txBody>
      </p:sp>
    </p:spTree>
    <p:extLst>
      <p:ext uri="{BB962C8B-B14F-4D97-AF65-F5344CB8AC3E}">
        <p14:creationId xmlns:p14="http://schemas.microsoft.com/office/powerpoint/2010/main" val="148653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452" y="234477"/>
            <a:ext cx="9144000" cy="1835708"/>
          </a:xfrm>
        </p:spPr>
        <p:txBody>
          <a:bodyPr>
            <a:normAutofit/>
          </a:bodyPr>
          <a:lstStyle/>
          <a:p>
            <a:r>
              <a:rPr lang="en-GB" dirty="0">
                <a:latin typeface="SassoonCRInfant" panose="02010503020300020003" pitchFamily="2" charset="0"/>
              </a:rPr>
              <a:t>Welcome to Southridge Nursery 2023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475" y="2390632"/>
            <a:ext cx="5667176" cy="4232891"/>
          </a:xfrm>
          <a:prstGeom prst="rect">
            <a:avLst/>
          </a:prstGeom>
          <a:ln>
            <a:noFill/>
          </a:ln>
          <a:effectLst>
            <a:softEdge rad="112500"/>
          </a:effec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452" y="234477"/>
            <a:ext cx="1439207" cy="175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78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64" y="192088"/>
            <a:ext cx="4352474" cy="584775"/>
          </a:xfrm>
          <a:prstGeom prst="rect">
            <a:avLst/>
          </a:prstGeom>
          <a:noFill/>
        </p:spPr>
        <p:txBody>
          <a:bodyPr wrap="none" rtlCol="0">
            <a:spAutoFit/>
          </a:bodyPr>
          <a:lstStyle/>
          <a:p>
            <a:r>
              <a:rPr lang="en-GB" sz="3200" dirty="0">
                <a:latin typeface="SassoonCRInfant" panose="02010503020300020003" pitchFamily="2" charset="0"/>
              </a:rPr>
              <a:t>What is important to us?</a:t>
            </a:r>
          </a:p>
        </p:txBody>
      </p:sp>
      <p:sp>
        <p:nvSpPr>
          <p:cNvPr id="3" name="TextBox 2"/>
          <p:cNvSpPr txBox="1"/>
          <p:nvPr/>
        </p:nvSpPr>
        <p:spPr>
          <a:xfrm>
            <a:off x="674957" y="1064319"/>
            <a:ext cx="8048614" cy="3046988"/>
          </a:xfrm>
          <a:prstGeom prst="rect">
            <a:avLst/>
          </a:prstGeom>
          <a:noFill/>
        </p:spPr>
        <p:txBody>
          <a:bodyPr wrap="none" rtlCol="0">
            <a:spAutoFit/>
          </a:bodyPr>
          <a:lstStyle/>
          <a:p>
            <a:r>
              <a:rPr lang="en-GB" sz="2400" dirty="0">
                <a:latin typeface="SassoonCRInfant" panose="02010503020300020003" pitchFamily="2" charset="0"/>
              </a:rPr>
              <a:t>In Nursery we want to encourage children to:</a:t>
            </a:r>
          </a:p>
          <a:p>
            <a:pPr marL="457200" indent="-457200">
              <a:buFont typeface="Wingdings" panose="05000000000000000000" pitchFamily="2" charset="2"/>
              <a:buChar char="§"/>
            </a:pPr>
            <a:r>
              <a:rPr lang="en-GB" sz="2400" dirty="0">
                <a:latin typeface="SassoonCRInfant" panose="02010503020300020003" pitchFamily="2" charset="0"/>
              </a:rPr>
              <a:t>Be independent and interdependent</a:t>
            </a:r>
          </a:p>
          <a:p>
            <a:pPr marL="457200" indent="-457200">
              <a:buFont typeface="Wingdings" panose="05000000000000000000" pitchFamily="2" charset="2"/>
              <a:buChar char="§"/>
            </a:pPr>
            <a:r>
              <a:rPr lang="en-GB" sz="2400" dirty="0">
                <a:latin typeface="SassoonCRInfant" panose="02010503020300020003" pitchFamily="2" charset="0"/>
              </a:rPr>
              <a:t>Develop a ‘can do’ attitude</a:t>
            </a:r>
          </a:p>
          <a:p>
            <a:pPr marL="457200" indent="-457200">
              <a:buFont typeface="Wingdings" panose="05000000000000000000" pitchFamily="2" charset="2"/>
              <a:buChar char="§"/>
            </a:pPr>
            <a:r>
              <a:rPr lang="en-GB" sz="2400" dirty="0">
                <a:latin typeface="SassoonCRInfant" panose="02010503020300020003" pitchFamily="2" charset="0"/>
              </a:rPr>
              <a:t>Show curiosity about the world</a:t>
            </a:r>
          </a:p>
          <a:p>
            <a:pPr marL="457200" indent="-457200">
              <a:buFont typeface="Wingdings" panose="05000000000000000000" pitchFamily="2" charset="2"/>
              <a:buChar char="§"/>
            </a:pPr>
            <a:r>
              <a:rPr lang="en-GB" sz="2400" dirty="0">
                <a:latin typeface="SassoonCRInfant" panose="02010503020300020003" pitchFamily="2" charset="0"/>
              </a:rPr>
              <a:t>Begin to solve problems</a:t>
            </a:r>
          </a:p>
          <a:p>
            <a:pPr marL="457200" indent="-457200">
              <a:buFont typeface="Wingdings" panose="05000000000000000000" pitchFamily="2" charset="2"/>
              <a:buChar char="§"/>
            </a:pPr>
            <a:r>
              <a:rPr lang="en-GB" sz="2400" dirty="0">
                <a:latin typeface="SassoonCRInfant" panose="02010503020300020003" pitchFamily="2" charset="0"/>
              </a:rPr>
              <a:t>Show a kind and caring attitude towards others</a:t>
            </a:r>
          </a:p>
          <a:p>
            <a:pPr marL="457200" indent="-457200">
              <a:buFont typeface="Wingdings" panose="05000000000000000000" pitchFamily="2" charset="2"/>
              <a:buChar char="§"/>
            </a:pPr>
            <a:r>
              <a:rPr lang="en-GB" sz="2400" dirty="0">
                <a:latin typeface="SassoonCRInfant" panose="02010503020300020003" pitchFamily="2" charset="0"/>
              </a:rPr>
              <a:t>Celebrate their own achievements as well as those of others</a:t>
            </a:r>
          </a:p>
          <a:p>
            <a:pPr marL="457200" indent="-457200">
              <a:buFont typeface="Wingdings" panose="05000000000000000000" pitchFamily="2" charset="2"/>
              <a:buChar char="§"/>
            </a:pPr>
            <a:r>
              <a:rPr lang="en-GB" sz="2400" dirty="0">
                <a:latin typeface="SassoonCRInfant" panose="02010503020300020003" pitchFamily="2" charset="0"/>
              </a:rPr>
              <a:t>Work as part of a team</a:t>
            </a:r>
          </a:p>
        </p:txBody>
      </p:sp>
      <p:sp>
        <p:nvSpPr>
          <p:cNvPr id="4" name="TextBox 3"/>
          <p:cNvSpPr txBox="1"/>
          <p:nvPr/>
        </p:nvSpPr>
        <p:spPr>
          <a:xfrm>
            <a:off x="576482" y="4508775"/>
            <a:ext cx="11417721" cy="1938992"/>
          </a:xfrm>
          <a:prstGeom prst="rect">
            <a:avLst/>
          </a:prstGeom>
          <a:noFill/>
        </p:spPr>
        <p:txBody>
          <a:bodyPr wrap="square" rtlCol="0">
            <a:spAutoFit/>
          </a:bodyPr>
          <a:lstStyle/>
          <a:p>
            <a:r>
              <a:rPr lang="en-GB" sz="2400" dirty="0">
                <a:latin typeface="SassoonCRInfant" panose="02010503020300020003" pitchFamily="2" charset="0"/>
              </a:rPr>
              <a:t>In Nursery we want you as parents to:</a:t>
            </a:r>
          </a:p>
          <a:p>
            <a:pPr marL="342900" indent="-342900">
              <a:buFont typeface="Wingdings" panose="05000000000000000000" pitchFamily="2" charset="2"/>
              <a:buChar char="§"/>
            </a:pPr>
            <a:r>
              <a:rPr lang="en-GB" sz="2400" dirty="0">
                <a:latin typeface="SassoonCRInfant" panose="02010503020300020003" pitchFamily="2" charset="0"/>
              </a:rPr>
              <a:t>Join us on your child’s learning journey – you play a huge part in it!</a:t>
            </a:r>
          </a:p>
          <a:p>
            <a:pPr marL="342900" indent="-342900">
              <a:buFont typeface="Wingdings" panose="05000000000000000000" pitchFamily="2" charset="2"/>
              <a:buChar char="§"/>
            </a:pPr>
            <a:r>
              <a:rPr lang="en-GB" sz="2400" dirty="0">
                <a:latin typeface="SassoonCRInfant" panose="02010503020300020003" pitchFamily="2" charset="0"/>
              </a:rPr>
              <a:t>Feel you can always talk to us about any questions or concerns you have.</a:t>
            </a:r>
          </a:p>
          <a:p>
            <a:pPr marL="342900" indent="-342900">
              <a:buFont typeface="Wingdings" panose="05000000000000000000" pitchFamily="2" charset="2"/>
              <a:buChar char="§"/>
            </a:pPr>
            <a:r>
              <a:rPr lang="en-GB" sz="2400" dirty="0">
                <a:latin typeface="SassoonCRInfant" panose="02010503020300020003" pitchFamily="2" charset="0"/>
              </a:rPr>
              <a:t>Read our weekly newsletter which will be sent to you electronically.</a:t>
            </a:r>
          </a:p>
          <a:p>
            <a:pPr marL="342900" indent="-342900">
              <a:buFont typeface="Wingdings" panose="05000000000000000000" pitchFamily="2" charset="2"/>
              <a:buChar char="§"/>
            </a:pPr>
            <a:endParaRPr lang="en-GB" sz="2400" dirty="0"/>
          </a:p>
        </p:txBody>
      </p:sp>
    </p:spTree>
    <p:extLst>
      <p:ext uri="{BB962C8B-B14F-4D97-AF65-F5344CB8AC3E}">
        <p14:creationId xmlns:p14="http://schemas.microsoft.com/office/powerpoint/2010/main" val="228004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DE05CFAA-980A-A6E0-F30A-693DCD0D73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82" t="15516" r="21844" b="16210"/>
          <a:stretch/>
        </p:blipFill>
        <p:spPr>
          <a:xfrm rot="5400000">
            <a:off x="-107276" y="880352"/>
            <a:ext cx="6537528" cy="5097295"/>
          </a:xfrm>
          <a:prstGeom prst="rect">
            <a:avLst/>
          </a:prstGeom>
          <a:ln>
            <a:noFill/>
          </a:ln>
          <a:effectLst>
            <a:softEdge rad="112500"/>
          </a:effectLst>
        </p:spPr>
      </p:pic>
      <p:pic>
        <p:nvPicPr>
          <p:cNvPr id="5" name="Picture 4" descr="Text, letter&#10;&#10;Description automatically generated">
            <a:extLst>
              <a:ext uri="{FF2B5EF4-FFF2-40B4-BE49-F238E27FC236}">
                <a16:creationId xmlns:a16="http://schemas.microsoft.com/office/drawing/2014/main" id="{05A28398-E84C-1EDB-A719-87243816D3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47" t="10031" r="38581" b="5997"/>
          <a:stretch/>
        </p:blipFill>
        <p:spPr>
          <a:xfrm rot="5400000">
            <a:off x="6908042" y="358523"/>
            <a:ext cx="4102269" cy="5875508"/>
          </a:xfrm>
          <a:prstGeom prst="rect">
            <a:avLst/>
          </a:prstGeom>
          <a:ln>
            <a:noFill/>
          </a:ln>
          <a:effectLst>
            <a:softEdge rad="112500"/>
          </a:effectLst>
        </p:spPr>
      </p:pic>
    </p:spTree>
    <p:extLst>
      <p:ext uri="{BB962C8B-B14F-4D97-AF65-F5344CB8AC3E}">
        <p14:creationId xmlns:p14="http://schemas.microsoft.com/office/powerpoint/2010/main" val="224975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13"/>
          <p:cNvSpPr txBox="1"/>
          <p:nvPr/>
        </p:nvSpPr>
        <p:spPr>
          <a:xfrm>
            <a:off x="257098" y="781905"/>
            <a:ext cx="5295015" cy="677135"/>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buClr>
                <a:srgbClr val="000000"/>
              </a:buClr>
              <a:buSzPts val="4400"/>
            </a:pPr>
            <a:r>
              <a:rPr lang="en-US" sz="3200" kern="1200" dirty="0">
                <a:solidFill>
                  <a:schemeClr val="tx1"/>
                </a:solidFill>
                <a:latin typeface="SassoonCRInfant" panose="02010503020300020003" pitchFamily="2" charset="0"/>
                <a:ea typeface="+mj-ea"/>
                <a:cs typeface="+mj-cs"/>
                <a:sym typeface="Comic Sans MS"/>
              </a:rPr>
              <a:t>Well-being and Mental </a:t>
            </a:r>
            <a:r>
              <a:rPr lang="en-US" sz="3200" dirty="0">
                <a:latin typeface="SassoonCRInfant" panose="02010503020300020003" pitchFamily="2" charset="0"/>
                <a:ea typeface="+mj-ea"/>
                <a:cs typeface="+mj-cs"/>
                <a:sym typeface="Comic Sans MS"/>
              </a:rPr>
              <a:t>H</a:t>
            </a:r>
            <a:r>
              <a:rPr lang="en-US" sz="3200" kern="1200" dirty="0">
                <a:solidFill>
                  <a:schemeClr val="tx1"/>
                </a:solidFill>
                <a:latin typeface="SassoonCRInfant" panose="02010503020300020003" pitchFamily="2" charset="0"/>
                <a:ea typeface="+mj-ea"/>
                <a:cs typeface="+mj-cs"/>
                <a:sym typeface="Comic Sans MS"/>
              </a:rPr>
              <a:t>ealth</a:t>
            </a:r>
            <a:endParaRPr lang="en-US" sz="3200" b="0" i="0" u="none" strike="noStrike" kern="1200" cap="none" dirty="0">
              <a:solidFill>
                <a:schemeClr val="tx1"/>
              </a:solidFill>
              <a:latin typeface="SassoonCRInfant" panose="02010503020300020003" pitchFamily="2" charset="0"/>
              <a:ea typeface="+mj-ea"/>
              <a:cs typeface="+mj-cs"/>
              <a:sym typeface="Arial"/>
            </a:endParaRPr>
          </a:p>
        </p:txBody>
      </p:sp>
      <p:pic>
        <p:nvPicPr>
          <p:cNvPr id="10" name="Picture 9">
            <a:extLst>
              <a:ext uri="{FF2B5EF4-FFF2-40B4-BE49-F238E27FC236}">
                <a16:creationId xmlns:a16="http://schemas.microsoft.com/office/drawing/2014/main" id="{7E119A2E-27EC-7CDB-A320-92E737A84DF2}"/>
              </a:ext>
            </a:extLst>
          </p:cNvPr>
          <p:cNvPicPr>
            <a:picLocks noChangeAspect="1"/>
          </p:cNvPicPr>
          <p:nvPr/>
        </p:nvPicPr>
        <p:blipFill>
          <a:blip r:embed="rId3"/>
          <a:stretch>
            <a:fillRect/>
          </a:stretch>
        </p:blipFill>
        <p:spPr>
          <a:xfrm>
            <a:off x="7048098" y="323331"/>
            <a:ext cx="2239296" cy="1884022"/>
          </a:xfrm>
          <a:prstGeom prst="rect">
            <a:avLst/>
          </a:prstGeom>
        </p:spPr>
      </p:pic>
      <p:pic>
        <p:nvPicPr>
          <p:cNvPr id="5" name="Google Shape;217;p10" descr="Image result for southridge first school logo">
            <a:extLst>
              <a:ext uri="{FF2B5EF4-FFF2-40B4-BE49-F238E27FC236}">
                <a16:creationId xmlns:a16="http://schemas.microsoft.com/office/drawing/2014/main" id="{B948ABF3-7734-EC59-B946-59552850A820}"/>
              </a:ext>
            </a:extLst>
          </p:cNvPr>
          <p:cNvPicPr preferRelativeResize="0"/>
          <p:nvPr/>
        </p:nvPicPr>
        <p:blipFill rotWithShape="1">
          <a:blip r:embed="rId4"/>
          <a:srcRect b="18143"/>
          <a:stretch/>
        </p:blipFill>
        <p:spPr>
          <a:xfrm>
            <a:off x="9287394" y="781905"/>
            <a:ext cx="2904606" cy="1749235"/>
          </a:xfrm>
          <a:prstGeom prst="rect">
            <a:avLst/>
          </a:prstGeom>
          <a:noFill/>
        </p:spPr>
      </p:pic>
      <p:sp>
        <p:nvSpPr>
          <p:cNvPr id="234" name="Google Shape;234;p13"/>
          <p:cNvSpPr txBox="1"/>
          <p:nvPr/>
        </p:nvSpPr>
        <p:spPr>
          <a:xfrm>
            <a:off x="254803" y="1656522"/>
            <a:ext cx="6793295" cy="3826170"/>
          </a:xfrm>
          <a:prstGeom prst="rect">
            <a:avLst/>
          </a:prstGeom>
        </p:spPr>
        <p:txBody>
          <a:bodyPr spcFirstLastPara="1" vert="horz" lIns="91440" tIns="45720" rIns="91440" bIns="45720" rtlCol="0" anchorCtr="0">
            <a:normAutofit fontScale="25000" lnSpcReduction="20000"/>
          </a:bodyPr>
          <a:lstStyle/>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kern="1200" dirty="0">
                <a:solidFill>
                  <a:schemeClr val="tx1"/>
                </a:solidFill>
                <a:latin typeface="SassoonCRInfant" panose="02010503020300020003" pitchFamily="2" charset="0"/>
                <a:sym typeface="Comic Sans MS"/>
              </a:rPr>
              <a:t>From September we are launching a new whole school mental health initiative with Blue Mental Health Education and Training.</a:t>
            </a:r>
            <a:endParaRPr lang="en-US" sz="6200" b="0" i="0" u="none" strike="noStrike" kern="1200" cap="none" dirty="0">
              <a:solidFill>
                <a:schemeClr val="tx1"/>
              </a:solidFill>
              <a:latin typeface="SassoonCRInfant" panose="02010503020300020003" pitchFamily="2" charset="0"/>
              <a:sym typeface="Arial"/>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6200" b="0" i="0" u="none" strike="noStrike" kern="1200" cap="none" dirty="0">
              <a:solidFill>
                <a:schemeClr val="tx1"/>
              </a:solidFill>
              <a:latin typeface="SassoonCRInfant" panose="02010503020300020003" pitchFamily="2" charset="0"/>
              <a:sym typeface="Calibri"/>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b="0" i="0" u="none" strike="noStrike" kern="1200" cap="none" dirty="0">
                <a:solidFill>
                  <a:schemeClr val="tx1"/>
                </a:solidFill>
                <a:latin typeface="SassoonCRInfant" panose="02010503020300020003" pitchFamily="2" charset="0"/>
                <a:sym typeface="Comic Sans MS"/>
              </a:rPr>
              <a:t>Focus: develop partnership between Blue, </a:t>
            </a:r>
            <a:r>
              <a:rPr lang="en-US" sz="6200" kern="1200" dirty="0">
                <a:solidFill>
                  <a:schemeClr val="tx1"/>
                </a:solidFill>
                <a:latin typeface="SassoonCRInfant" panose="02010503020300020003" pitchFamily="2" charset="0"/>
                <a:sym typeface="Comic Sans MS"/>
              </a:rPr>
              <a:t>p</a:t>
            </a:r>
            <a:r>
              <a:rPr lang="en-US" sz="6200" b="0" i="0" u="none" strike="noStrike" kern="1200" cap="none" dirty="0">
                <a:solidFill>
                  <a:schemeClr val="tx1"/>
                </a:solidFill>
                <a:latin typeface="SassoonCRInfant" panose="02010503020300020003" pitchFamily="2" charset="0"/>
                <a:sym typeface="Comic Sans MS"/>
              </a:rPr>
              <a:t>arents and school staff; all working together to promote the health and well-being of your child(ren)</a:t>
            </a:r>
            <a:r>
              <a:rPr lang="en-US" sz="6200" kern="1200" dirty="0">
                <a:solidFill>
                  <a:schemeClr val="tx1"/>
                </a:solidFill>
                <a:latin typeface="SassoonCRInfant" panose="02010503020300020003" pitchFamily="2" charset="0"/>
                <a:sym typeface="Comic Sans MS"/>
              </a:rPr>
              <a:t>.</a:t>
            </a:r>
            <a:endParaRPr lang="en-US" sz="6200" b="0" i="0" u="none" strike="noStrike" kern="1200" cap="none" dirty="0">
              <a:solidFill>
                <a:schemeClr val="tx1"/>
              </a:solidFill>
              <a:latin typeface="SassoonCRInfant" panose="02010503020300020003" pitchFamily="2" charset="0"/>
              <a:sym typeface="Comic Sans MS"/>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6200" kern="1200" dirty="0">
              <a:solidFill>
                <a:schemeClr val="tx1"/>
              </a:solidFill>
              <a:latin typeface="SassoonCRInfant" panose="02010503020300020003" pitchFamily="2" charset="0"/>
              <a:sym typeface="Comic Sans MS"/>
            </a:endParaRPr>
          </a:p>
          <a:p>
            <a:pPr marR="0" lvl="0">
              <a:lnSpc>
                <a:spcPct val="90000"/>
              </a:lnSpc>
              <a:spcBef>
                <a:spcPts val="0"/>
              </a:spcBef>
              <a:spcAft>
                <a:spcPts val="600"/>
              </a:spcAft>
              <a:buClr>
                <a:schemeClr val="dk1"/>
              </a:buClr>
              <a:buSzPts val="1800"/>
            </a:pPr>
            <a:r>
              <a:rPr lang="en-US" sz="6200" b="1" i="0" u="none" strike="noStrike" kern="1200" cap="none" dirty="0">
                <a:solidFill>
                  <a:schemeClr val="tx1"/>
                </a:solidFill>
                <a:latin typeface="SassoonCRInfant" panose="02010503020300020003" pitchFamily="2" charset="0"/>
                <a:sym typeface="Comic Sans MS"/>
              </a:rPr>
              <a:t>Key Aspects:-</a:t>
            </a:r>
            <a:endParaRPr lang="en-US" sz="6200" b="1" i="0" u="none" strike="noStrike" kern="1200" cap="none" dirty="0">
              <a:solidFill>
                <a:schemeClr val="tx1"/>
              </a:solidFill>
              <a:latin typeface="SassoonCRInfant" panose="02010503020300020003" pitchFamily="2" charset="0"/>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kern="1200" dirty="0">
                <a:solidFill>
                  <a:schemeClr val="tx1"/>
                </a:solidFill>
                <a:latin typeface="SassoonCRInfant" panose="02010503020300020003" pitchFamily="2" charset="0"/>
                <a:sym typeface="Comic Sans MS"/>
              </a:rPr>
              <a:t>D</a:t>
            </a:r>
            <a:r>
              <a:rPr lang="en-US" sz="6200" b="0" i="0" u="none" strike="noStrike" kern="1200" cap="none" dirty="0">
                <a:solidFill>
                  <a:schemeClr val="tx1"/>
                </a:solidFill>
                <a:latin typeface="SassoonCRInfant" panose="02010503020300020003" pitchFamily="2" charset="0"/>
                <a:sym typeface="Comic Sans MS"/>
              </a:rPr>
              <a:t>eveloping ways of supporting all children in school, and particularly those with low level anxiety</a:t>
            </a:r>
            <a:r>
              <a:rPr lang="en-US" sz="6200" kern="1200" dirty="0">
                <a:solidFill>
                  <a:schemeClr val="tx1"/>
                </a:solidFill>
                <a:latin typeface="SassoonCRInfant" panose="02010503020300020003" pitchFamily="2" charset="0"/>
                <a:sym typeface="Comic Sans MS"/>
              </a:rPr>
              <a:t>.</a:t>
            </a: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b="0" i="0" u="none" strike="noStrike" kern="1200" cap="none" dirty="0">
                <a:solidFill>
                  <a:schemeClr val="tx1"/>
                </a:solidFill>
                <a:latin typeface="SassoonCRInfant" panose="02010503020300020003" pitchFamily="2" charset="0"/>
                <a:sym typeface="Arial"/>
              </a:rPr>
              <a:t>Developing a common understanding, approach and </a:t>
            </a:r>
            <a:r>
              <a:rPr lang="en-US" sz="6200" dirty="0">
                <a:latin typeface="SassoonCRInfant" panose="02010503020300020003" pitchFamily="2" charset="0"/>
                <a:sym typeface="Arial"/>
              </a:rPr>
              <a:t>vocabulary for </a:t>
            </a:r>
            <a:r>
              <a:rPr lang="en-US" sz="6200" b="0" i="0" u="none" strike="noStrike" kern="1200" cap="none" dirty="0">
                <a:solidFill>
                  <a:schemeClr val="tx1"/>
                </a:solidFill>
                <a:latin typeface="SassoonCRInfant" panose="02010503020300020003" pitchFamily="2" charset="0"/>
                <a:sym typeface="Arial"/>
              </a:rPr>
              <a:t>supporting our children both in school and at home. </a:t>
            </a: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b="0" i="0" u="none" strike="noStrike" kern="1200" cap="none" dirty="0">
                <a:solidFill>
                  <a:schemeClr val="tx1"/>
                </a:solidFill>
                <a:latin typeface="SassoonCRInfant" panose="02010503020300020003" pitchFamily="2" charset="0"/>
                <a:sym typeface="Arial"/>
              </a:rPr>
              <a:t>September training day will launch the project and provide initial training</a:t>
            </a:r>
            <a:r>
              <a:rPr lang="en-US" sz="6200" dirty="0">
                <a:latin typeface="SassoonCRInfant" panose="02010503020300020003" pitchFamily="2" charset="0"/>
                <a:sym typeface="Arial"/>
              </a:rPr>
              <a:t> for staff.</a:t>
            </a:r>
            <a:endParaRPr lang="en-US" sz="6200" b="0" i="0" u="none" strike="noStrike" kern="1200" cap="none" dirty="0">
              <a:solidFill>
                <a:schemeClr val="tx1"/>
              </a:solidFill>
              <a:latin typeface="SassoonCRInfant" panose="02010503020300020003" pitchFamily="2" charset="0"/>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b="0" i="0" u="none" strike="noStrike" kern="1200" cap="none" dirty="0">
                <a:solidFill>
                  <a:schemeClr val="tx1"/>
                </a:solidFill>
                <a:latin typeface="SassoonCRInfant" panose="02010503020300020003" pitchFamily="2" charset="0"/>
                <a:sym typeface="Arial"/>
              </a:rPr>
              <a:t>Evening sessions will be timetabled from the autumn term to which parents and carers will be invited. These will be led by representatives from Blue and will likely be hosted at our feeder Middle School – Valley Gardens. (More information will follow in the September Newsletter.)</a:t>
            </a: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6200" b="0" i="0" u="none" strike="noStrike" kern="1200" cap="none" dirty="0">
              <a:solidFill>
                <a:schemeClr val="tx1"/>
              </a:solidFill>
              <a:latin typeface="SassoonCRInfant" panose="02010503020300020003" pitchFamily="2" charset="0"/>
              <a:sym typeface="Arial"/>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6200" kern="1200" dirty="0">
              <a:solidFill>
                <a:schemeClr val="tx1"/>
              </a:solidFill>
              <a:latin typeface="SassoonCRInfant" panose="02010503020300020003" pitchFamily="2" charset="0"/>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r>
              <a:rPr lang="en-US" sz="6200" dirty="0">
                <a:latin typeface="SassoonCRInfant" panose="02010503020300020003" pitchFamily="2" charset="0"/>
                <a:sym typeface="Arial"/>
              </a:rPr>
              <a:t>Please feel free to find out more about Blue Mental Health and Education Training at www.</a:t>
            </a:r>
            <a:r>
              <a:rPr lang="en-US" sz="6200" b="0" i="0" u="none" strike="noStrike" kern="1200" cap="none" dirty="0">
                <a:solidFill>
                  <a:schemeClr val="tx1"/>
                </a:solidFill>
                <a:latin typeface="SassoonCRInfant" panose="02010503020300020003" pitchFamily="2" charset="0"/>
                <a:sym typeface="Arial"/>
              </a:rPr>
              <a:t>bmhet.co.uk</a:t>
            </a: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alibri"/>
            </a:endParaRPr>
          </a:p>
        </p:txBody>
      </p:sp>
      <p:pic>
        <p:nvPicPr>
          <p:cNvPr id="8" name="Picture 7">
            <a:extLst>
              <a:ext uri="{FF2B5EF4-FFF2-40B4-BE49-F238E27FC236}">
                <a16:creationId xmlns:a16="http://schemas.microsoft.com/office/drawing/2014/main" id="{448E8B71-255C-0EE7-E436-333E107101E8}"/>
              </a:ext>
            </a:extLst>
          </p:cNvPr>
          <p:cNvPicPr>
            <a:picLocks noChangeAspect="1"/>
          </p:cNvPicPr>
          <p:nvPr/>
        </p:nvPicPr>
        <p:blipFill>
          <a:blip r:embed="rId5"/>
          <a:stretch>
            <a:fillRect/>
          </a:stretch>
        </p:blipFill>
        <p:spPr>
          <a:xfrm>
            <a:off x="7153274" y="4738902"/>
            <a:ext cx="5015618" cy="2119098"/>
          </a:xfrm>
          <a:prstGeom prst="rect">
            <a:avLst/>
          </a:prstGeom>
        </p:spPr>
      </p:pic>
    </p:spTree>
    <p:extLst>
      <p:ext uri="{BB962C8B-B14F-4D97-AF65-F5344CB8AC3E}">
        <p14:creationId xmlns:p14="http://schemas.microsoft.com/office/powerpoint/2010/main" val="160443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5065" y="1326314"/>
            <a:ext cx="7881870" cy="4278094"/>
          </a:xfrm>
          <a:prstGeom prst="rect">
            <a:avLst/>
          </a:prstGeom>
          <a:noFill/>
        </p:spPr>
        <p:txBody>
          <a:bodyPr wrap="square" rtlCol="0">
            <a:spAutoFit/>
          </a:bodyPr>
          <a:lstStyle/>
          <a:p>
            <a:pPr algn="ctr"/>
            <a:r>
              <a:rPr lang="en-GB" sz="2400" dirty="0">
                <a:latin typeface="SassoonCRInfant" panose="02010503020300020003" pitchFamily="2" charset="0"/>
              </a:rPr>
              <a:t>Please fill out any forms sent from our school office and return them ASAP along with your child’s ‘All About Me’ booklet (before the end of the school term). This will help our staff get to know your child quickly.</a:t>
            </a:r>
          </a:p>
          <a:p>
            <a:endParaRPr lang="en-GB" sz="2400" dirty="0">
              <a:latin typeface="SassoonCRInfant" panose="02010503020300020003" pitchFamily="2" charset="0"/>
            </a:endParaRPr>
          </a:p>
          <a:p>
            <a:pPr algn="ctr"/>
            <a:r>
              <a:rPr lang="en-GB" sz="2400" dirty="0">
                <a:latin typeface="SassoonCRInfant" panose="02010503020300020003" pitchFamily="2" charset="0"/>
              </a:rPr>
              <a:t>If you have any questions, please do not hesitate to contact us via the school office.</a:t>
            </a:r>
          </a:p>
          <a:p>
            <a:endParaRPr lang="en-GB" sz="2400" dirty="0">
              <a:latin typeface="SassoonCRInfant" panose="02010503020300020003" pitchFamily="2" charset="0"/>
            </a:endParaRPr>
          </a:p>
          <a:p>
            <a:pPr algn="ctr"/>
            <a:r>
              <a:rPr lang="en-GB" sz="2400" dirty="0">
                <a:latin typeface="SassoonCRInfant" panose="02010503020300020003" pitchFamily="2" charset="0"/>
              </a:rPr>
              <a:t>We are very much looking forward to meeting you all soon.</a:t>
            </a:r>
          </a:p>
          <a:p>
            <a:endParaRPr lang="en-GB" sz="2800" dirty="0"/>
          </a:p>
          <a:p>
            <a:endParaRPr lang="en-GB" sz="2800" dirty="0"/>
          </a:p>
        </p:txBody>
      </p:sp>
    </p:spTree>
    <p:extLst>
      <p:ext uri="{BB962C8B-B14F-4D97-AF65-F5344CB8AC3E}">
        <p14:creationId xmlns:p14="http://schemas.microsoft.com/office/powerpoint/2010/main" val="342317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1D6DF71D-9AC8-498D-9AF1-F89C543B1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7468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1FCB0A1A-F5BC-8930-8FAB-F2C13ECF2D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271"/>
          <a:stretch/>
        </p:blipFill>
        <p:spPr>
          <a:xfrm>
            <a:off x="8076200" y="228600"/>
            <a:ext cx="3788302" cy="2577830"/>
          </a:xfrm>
          <a:prstGeom prst="rect">
            <a:avLst/>
          </a:prstGeom>
        </p:spPr>
      </p:pic>
      <p:pic>
        <p:nvPicPr>
          <p:cNvPr id="7" name="Picture 6" descr="A picture containing grass, outdoor, child, child&#10;&#10;Description automatically generated">
            <a:extLst>
              <a:ext uri="{FF2B5EF4-FFF2-40B4-BE49-F238E27FC236}">
                <a16:creationId xmlns:a16="http://schemas.microsoft.com/office/drawing/2014/main" id="{D990D821-B4E4-21DD-10AE-17EEDEA9B2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369"/>
          <a:stretch/>
        </p:blipFill>
        <p:spPr>
          <a:xfrm>
            <a:off x="1247574" y="3016385"/>
            <a:ext cx="2906137" cy="3743528"/>
          </a:xfrm>
          <a:prstGeom prst="rect">
            <a:avLst/>
          </a:prstGeom>
        </p:spPr>
      </p:pic>
      <p:pic>
        <p:nvPicPr>
          <p:cNvPr id="9" name="Picture 8" descr="A group of people in a room&#10;&#10;Description automatically generated with medium confidence">
            <a:extLst>
              <a:ext uri="{FF2B5EF4-FFF2-40B4-BE49-F238E27FC236}">
                <a16:creationId xmlns:a16="http://schemas.microsoft.com/office/drawing/2014/main" id="{06E63628-8003-21DD-E914-C0F4688AC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98" y="228600"/>
            <a:ext cx="3437107" cy="2577830"/>
          </a:xfrm>
          <a:prstGeom prst="rect">
            <a:avLst/>
          </a:prstGeom>
        </p:spPr>
      </p:pic>
      <p:pic>
        <p:nvPicPr>
          <p:cNvPr id="11" name="Picture 10" descr="A picture containing text, person, indoor&#10;&#10;Description automatically generated">
            <a:extLst>
              <a:ext uri="{FF2B5EF4-FFF2-40B4-BE49-F238E27FC236}">
                <a16:creationId xmlns:a16="http://schemas.microsoft.com/office/drawing/2014/main" id="{5494809F-5D8D-4CF0-F3EF-2C7246B55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94193" y="717415"/>
            <a:ext cx="3910519" cy="2932889"/>
          </a:xfrm>
          <a:prstGeom prst="rect">
            <a:avLst/>
          </a:prstGeom>
        </p:spPr>
      </p:pic>
      <p:pic>
        <p:nvPicPr>
          <p:cNvPr id="13" name="Picture 12" descr="A picture containing grass, outdoor, little&#10;&#10;Description automatically generated">
            <a:extLst>
              <a:ext uri="{FF2B5EF4-FFF2-40B4-BE49-F238E27FC236}">
                <a16:creationId xmlns:a16="http://schemas.microsoft.com/office/drawing/2014/main" id="{31D03B50-44B7-3A89-34A1-FB6787B47E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980001" y="3436295"/>
            <a:ext cx="3910520" cy="2932890"/>
          </a:xfrm>
          <a:prstGeom prst="rect">
            <a:avLst/>
          </a:prstGeom>
        </p:spPr>
      </p:pic>
      <p:pic>
        <p:nvPicPr>
          <p:cNvPr id="14" name="Picture 13">
            <a:extLst>
              <a:ext uri="{FF2B5EF4-FFF2-40B4-BE49-F238E27FC236}">
                <a16:creationId xmlns:a16="http://schemas.microsoft.com/office/drawing/2014/main" id="{44DED285-267C-31A4-4035-E8A3743ACBC9}"/>
              </a:ext>
            </a:extLst>
          </p:cNvPr>
          <p:cNvPicPr>
            <a:picLocks noChangeAspect="1"/>
          </p:cNvPicPr>
          <p:nvPr/>
        </p:nvPicPr>
        <p:blipFill rotWithShape="1">
          <a:blip r:embed="rId7"/>
          <a:srcRect l="2880" t="3703" r="2487" b="4762"/>
          <a:stretch/>
        </p:blipFill>
        <p:spPr>
          <a:xfrm>
            <a:off x="3800928" y="351971"/>
            <a:ext cx="4590143" cy="6277429"/>
          </a:xfrm>
          <a:prstGeom prst="rect">
            <a:avLst/>
          </a:prstGeom>
          <a:ln>
            <a:noFill/>
          </a:ln>
          <a:effectLst>
            <a:softEdge rad="112500"/>
          </a:effectLst>
        </p:spPr>
      </p:pic>
    </p:spTree>
    <p:extLst>
      <p:ext uri="{BB962C8B-B14F-4D97-AF65-F5344CB8AC3E}">
        <p14:creationId xmlns:p14="http://schemas.microsoft.com/office/powerpoint/2010/main" val="26805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877" y="987197"/>
            <a:ext cx="5155099" cy="3293209"/>
          </a:xfrm>
          <a:prstGeom prst="rect">
            <a:avLst/>
          </a:prstGeom>
          <a:noFill/>
        </p:spPr>
        <p:txBody>
          <a:bodyPr wrap="square" rtlCol="0">
            <a:spAutoFit/>
          </a:bodyPr>
          <a:lstStyle/>
          <a:p>
            <a:pPr algn="ctr"/>
            <a:r>
              <a:rPr lang="en-GB" sz="2300" u="sng" dirty="0">
                <a:latin typeface="SassoonCRInfant" panose="02010503020300020003" pitchFamily="2" charset="0"/>
              </a:rPr>
              <a:t>Summer visit sessions</a:t>
            </a:r>
            <a:br>
              <a:rPr lang="en-GB" sz="2300" dirty="0">
                <a:latin typeface="SassoonCRInfant" panose="02010503020300020003" pitchFamily="2" charset="0"/>
              </a:rPr>
            </a:br>
            <a:r>
              <a:rPr lang="en-GB" sz="2300" u="sng" dirty="0">
                <a:latin typeface="SassoonCRInfant" panose="02010503020300020003" pitchFamily="2" charset="0"/>
              </a:rPr>
              <a:t>Wednesday 5</a:t>
            </a:r>
            <a:r>
              <a:rPr lang="en-GB" sz="2300" u="sng" baseline="30000" dirty="0">
                <a:latin typeface="SassoonCRInfant" panose="02010503020300020003" pitchFamily="2" charset="0"/>
              </a:rPr>
              <a:t>th</a:t>
            </a:r>
            <a:r>
              <a:rPr lang="en-GB" sz="2300" u="sng" dirty="0">
                <a:latin typeface="SassoonCRInfant" panose="02010503020300020003" pitchFamily="2" charset="0"/>
              </a:rPr>
              <a:t> July</a:t>
            </a:r>
          </a:p>
          <a:p>
            <a:pPr algn="ctr"/>
            <a:br>
              <a:rPr lang="en-GB" sz="2300" dirty="0">
                <a:latin typeface="SassoonCRInfant" panose="02010503020300020003" pitchFamily="2" charset="0"/>
              </a:rPr>
            </a:br>
            <a:r>
              <a:rPr lang="en-GB" sz="2300" dirty="0">
                <a:latin typeface="SassoonCRInfant" panose="02010503020300020003" pitchFamily="2" charset="0"/>
              </a:rPr>
              <a:t>Each child will have one visit to the Nursery with a parent/carer for 45 minutes.  This is an opportunity to play inside and outside and talk to Nursery staff.</a:t>
            </a:r>
          </a:p>
          <a:p>
            <a:endParaRPr lang="en-GB" sz="2400" dirty="0">
              <a:latin typeface="Comic Sans MS" panose="030F0702030302020204" pitchFamily="66" charset="0"/>
            </a:endParaRPr>
          </a:p>
        </p:txBody>
      </p:sp>
      <p:sp>
        <p:nvSpPr>
          <p:cNvPr id="4" name="TextBox 3"/>
          <p:cNvSpPr txBox="1"/>
          <p:nvPr/>
        </p:nvSpPr>
        <p:spPr>
          <a:xfrm>
            <a:off x="6529402" y="1082128"/>
            <a:ext cx="4352500" cy="3000821"/>
          </a:xfrm>
          <a:prstGeom prst="rect">
            <a:avLst/>
          </a:prstGeom>
          <a:noFill/>
        </p:spPr>
        <p:txBody>
          <a:bodyPr wrap="square" rtlCol="0">
            <a:spAutoFit/>
          </a:bodyPr>
          <a:lstStyle/>
          <a:p>
            <a:pPr algn="ctr"/>
            <a:r>
              <a:rPr lang="en-GB" sz="2300" u="sng" dirty="0">
                <a:latin typeface="SassoonCRInfant" panose="02010503020300020003" pitchFamily="2" charset="0"/>
              </a:rPr>
              <a:t>September staggered start </a:t>
            </a:r>
            <a:br>
              <a:rPr lang="en-GB" sz="2300" u="sng" dirty="0">
                <a:latin typeface="SassoonCRInfant" panose="02010503020300020003" pitchFamily="2" charset="0"/>
              </a:rPr>
            </a:br>
            <a:r>
              <a:rPr lang="en-GB" sz="2300" u="sng" dirty="0">
                <a:latin typeface="SassoonCRInfant" panose="02010503020300020003" pitchFamily="2" charset="0"/>
              </a:rPr>
              <a:t>5</a:t>
            </a:r>
            <a:r>
              <a:rPr lang="en-GB" sz="2300" u="sng" baseline="30000" dirty="0">
                <a:latin typeface="SassoonCRInfant" panose="02010503020300020003" pitchFamily="2" charset="0"/>
              </a:rPr>
              <a:t>th</a:t>
            </a:r>
            <a:r>
              <a:rPr lang="en-GB" sz="2300" u="sng" dirty="0">
                <a:latin typeface="SassoonCRInfant" panose="02010503020300020003" pitchFamily="2" charset="0"/>
              </a:rPr>
              <a:t> – 8</a:t>
            </a:r>
            <a:r>
              <a:rPr lang="en-GB" sz="2300" u="sng" baseline="30000" dirty="0">
                <a:latin typeface="SassoonCRInfant" panose="02010503020300020003" pitchFamily="2" charset="0"/>
              </a:rPr>
              <a:t>th</a:t>
            </a:r>
            <a:r>
              <a:rPr lang="en-GB" sz="2300" u="sng" dirty="0">
                <a:latin typeface="SassoonCRInfant" panose="02010503020300020003" pitchFamily="2" charset="0"/>
              </a:rPr>
              <a:t> September </a:t>
            </a:r>
          </a:p>
          <a:p>
            <a:pPr algn="ctr"/>
            <a:br>
              <a:rPr lang="en-GB" sz="2300" dirty="0">
                <a:latin typeface="SassoonCRInfant" panose="02010503020300020003" pitchFamily="2" charset="0"/>
              </a:rPr>
            </a:br>
            <a:r>
              <a:rPr lang="en-GB" sz="2300" dirty="0">
                <a:latin typeface="SassoonCRInfant" panose="02010503020300020003" pitchFamily="2" charset="0"/>
              </a:rPr>
              <a:t>All children will have </a:t>
            </a:r>
            <a:r>
              <a:rPr lang="en-GB" sz="2300" b="1" dirty="0">
                <a:latin typeface="SassoonCRInfant" panose="02010503020300020003" pitchFamily="2" charset="0"/>
              </a:rPr>
              <a:t>one</a:t>
            </a:r>
            <a:r>
              <a:rPr lang="en-GB" sz="2300" dirty="0">
                <a:latin typeface="SassoonCRInfant" panose="02010503020300020003" pitchFamily="2" charset="0"/>
              </a:rPr>
              <a:t> full session at Nursery in a small group.  They will then all start on </a:t>
            </a:r>
            <a:r>
              <a:rPr lang="en-GB" sz="2300" dirty="0">
                <a:highlight>
                  <a:srgbClr val="FFFF00"/>
                </a:highlight>
                <a:latin typeface="SassoonCRInfant" panose="02010503020300020003" pitchFamily="2" charset="0"/>
              </a:rPr>
              <a:t>Monday 11th September</a:t>
            </a:r>
            <a:r>
              <a:rPr lang="en-GB" sz="2300" dirty="0">
                <a:latin typeface="SassoonCRInfant" panose="02010503020300020003" pitchFamily="2" charset="0"/>
              </a:rPr>
              <a:t>.  </a:t>
            </a:r>
          </a:p>
          <a:p>
            <a:endParaRPr lang="en-GB" sz="2800" dirty="0"/>
          </a:p>
        </p:txBody>
      </p:sp>
      <p:sp>
        <p:nvSpPr>
          <p:cNvPr id="6" name="TextBox 5"/>
          <p:cNvSpPr txBox="1"/>
          <p:nvPr/>
        </p:nvSpPr>
        <p:spPr>
          <a:xfrm>
            <a:off x="697885" y="4985603"/>
            <a:ext cx="10796230" cy="1200329"/>
          </a:xfrm>
          <a:prstGeom prst="rect">
            <a:avLst/>
          </a:prstGeom>
          <a:noFill/>
        </p:spPr>
        <p:txBody>
          <a:bodyPr wrap="square" rtlCol="0">
            <a:spAutoFit/>
          </a:bodyPr>
          <a:lstStyle/>
          <a:p>
            <a:pPr algn="ctr"/>
            <a:r>
              <a:rPr lang="en-GB" sz="2400" dirty="0">
                <a:latin typeface="SassoonCRInfant" panose="02010503020300020003" pitchFamily="2" charset="0"/>
              </a:rPr>
              <a:t>Nursery sessions begin at </a:t>
            </a:r>
            <a:r>
              <a:rPr lang="en-GB" sz="2400" u="sng" dirty="0">
                <a:latin typeface="SassoonCRInfant" panose="02010503020300020003" pitchFamily="2" charset="0"/>
              </a:rPr>
              <a:t>8:45am</a:t>
            </a:r>
            <a:r>
              <a:rPr lang="en-GB" sz="2400" dirty="0">
                <a:latin typeface="SassoonCRInfant" panose="02010503020300020003" pitchFamily="2" charset="0"/>
              </a:rPr>
              <a:t> and </a:t>
            </a:r>
            <a:r>
              <a:rPr lang="en-GB" sz="2400" u="sng" dirty="0">
                <a:latin typeface="SassoonCRInfant" panose="02010503020300020003" pitchFamily="2" charset="0"/>
              </a:rPr>
              <a:t>12:30pm</a:t>
            </a:r>
            <a:r>
              <a:rPr lang="en-GB" sz="2400" dirty="0">
                <a:latin typeface="SassoonCRInfant" panose="02010503020300020003" pitchFamily="2" charset="0"/>
              </a:rPr>
              <a:t> prompt. </a:t>
            </a:r>
            <a:br>
              <a:rPr lang="en-GB" sz="2400" dirty="0">
                <a:latin typeface="SassoonCRInfant" panose="02010503020300020003" pitchFamily="2" charset="0"/>
              </a:rPr>
            </a:br>
            <a:br>
              <a:rPr lang="en-GB" sz="2400" dirty="0">
                <a:latin typeface="SassoonCRInfant" panose="02010503020300020003" pitchFamily="2" charset="0"/>
              </a:rPr>
            </a:br>
            <a:r>
              <a:rPr lang="en-GB" sz="2400" dirty="0">
                <a:latin typeface="SassoonCRInfant" panose="02010503020300020003" pitchFamily="2" charset="0"/>
              </a:rPr>
              <a:t>At home time we operate a flexible pick up: 11:30-11:45am and 3:15-3:30pm.</a:t>
            </a:r>
          </a:p>
        </p:txBody>
      </p:sp>
      <p:sp>
        <p:nvSpPr>
          <p:cNvPr id="5" name="Rectangle 4"/>
          <p:cNvSpPr/>
          <p:nvPr/>
        </p:nvSpPr>
        <p:spPr>
          <a:xfrm>
            <a:off x="781877" y="904615"/>
            <a:ext cx="5155098" cy="371890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400800" y="869283"/>
            <a:ext cx="4713481" cy="37542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1877" y="4823829"/>
            <a:ext cx="10332404" cy="152387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0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212" t="22898" r="51619" b="13785"/>
          <a:stretch/>
        </p:blipFill>
        <p:spPr>
          <a:xfrm>
            <a:off x="6413334" y="399244"/>
            <a:ext cx="5357956" cy="5750417"/>
          </a:xfrm>
          <a:prstGeom prst="rect">
            <a:avLst/>
          </a:prstGeom>
        </p:spPr>
      </p:pic>
      <p:pic>
        <p:nvPicPr>
          <p:cNvPr id="3" name="Picture 2"/>
          <p:cNvPicPr>
            <a:picLocks noChangeAspect="1"/>
          </p:cNvPicPr>
          <p:nvPr/>
        </p:nvPicPr>
        <p:blipFill rotWithShape="1">
          <a:blip r:embed="rId3"/>
          <a:srcRect l="36021" t="23837" r="35141" b="15664"/>
          <a:stretch/>
        </p:blipFill>
        <p:spPr>
          <a:xfrm>
            <a:off x="231819" y="244699"/>
            <a:ext cx="5241701" cy="6182520"/>
          </a:xfrm>
          <a:prstGeom prst="rect">
            <a:avLst/>
          </a:prstGeom>
        </p:spPr>
      </p:pic>
    </p:spTree>
    <p:extLst>
      <p:ext uri="{BB962C8B-B14F-4D97-AF65-F5344CB8AC3E}">
        <p14:creationId xmlns:p14="http://schemas.microsoft.com/office/powerpoint/2010/main" val="387337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dmin\Pictures\istockphoto-479697270-612x612.jpg">
            <a:extLst>
              <a:ext uri="{FF2B5EF4-FFF2-40B4-BE49-F238E27FC236}">
                <a16:creationId xmlns:a16="http://schemas.microsoft.com/office/drawing/2014/main" id="{2E00C702-B8AE-4F29-9283-6B47DA914FF5}"/>
              </a:ext>
            </a:extLst>
          </p:cNvPr>
          <p:cNvPicPr/>
          <p:nvPr/>
        </p:nvPicPr>
        <p:blipFill rotWithShape="1">
          <a:blip r:embed="rId2" cstate="print">
            <a:extLst>
              <a:ext uri="{28A0092B-C50C-407E-A947-70E740481C1C}">
                <a14:useLocalDpi xmlns:a14="http://schemas.microsoft.com/office/drawing/2010/main" val="0"/>
              </a:ext>
            </a:extLst>
          </a:blip>
          <a:srcRect r="6089" b="50955"/>
          <a:stretch/>
        </p:blipFill>
        <p:spPr bwMode="auto">
          <a:xfrm>
            <a:off x="8372651" y="1340195"/>
            <a:ext cx="1951355" cy="1125855"/>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E3B5EFE-007D-46A3-8B6E-3970BE56C742}"/>
              </a:ext>
            </a:extLst>
          </p:cNvPr>
          <p:cNvSpPr/>
          <p:nvPr/>
        </p:nvSpPr>
        <p:spPr>
          <a:xfrm>
            <a:off x="4213786" y="471841"/>
            <a:ext cx="2863283" cy="477310"/>
          </a:xfrm>
          <a:prstGeom prst="rect">
            <a:avLst/>
          </a:prstGeom>
        </p:spPr>
        <p:txBody>
          <a:bodyPr wrap="none">
            <a:spAutoFit/>
          </a:bodyPr>
          <a:lstStyle/>
          <a:p>
            <a:pPr algn="ctr">
              <a:lnSpc>
                <a:spcPct val="107000"/>
              </a:lnSpc>
              <a:spcAft>
                <a:spcPts val="800"/>
              </a:spcAft>
            </a:pPr>
            <a:r>
              <a:rPr lang="en-GB" sz="2400" b="1" dirty="0">
                <a:latin typeface="SassoonCRInfant" panose="02010503020300020003" pitchFamily="2" charset="0"/>
                <a:ea typeface="Calibri" panose="020F0502020204030204" pitchFamily="34" charset="0"/>
                <a:cs typeface="Times New Roman" panose="02020603050405020304" pitchFamily="18" charset="0"/>
              </a:rPr>
              <a:t>Learning Outdoors</a:t>
            </a:r>
            <a:endParaRPr lang="en-GB" sz="1200" b="1" dirty="0">
              <a:effectLst/>
              <a:latin typeface="SassoonCRInfant" panose="02010503020300020003" pitchFamily="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BC34539-F949-4572-A992-DC790147ECD3}"/>
              </a:ext>
            </a:extLst>
          </p:cNvPr>
          <p:cNvSpPr/>
          <p:nvPr/>
        </p:nvSpPr>
        <p:spPr>
          <a:xfrm>
            <a:off x="3018379" y="1046789"/>
            <a:ext cx="5254095" cy="1569660"/>
          </a:xfrm>
          <a:prstGeom prst="rect">
            <a:avLst/>
          </a:prstGeom>
        </p:spPr>
        <p:txBody>
          <a:bodyPr wrap="square">
            <a:spAutoFit/>
          </a:bodyPr>
          <a:lstStyle/>
          <a:p>
            <a:pPr algn="ctr">
              <a:spcAft>
                <a:spcPts val="0"/>
              </a:spcAft>
            </a:pPr>
            <a:r>
              <a:rPr lang="en-GB" sz="2000" dirty="0">
                <a:latin typeface="SassoonCRInfant" panose="02010503020300020003" pitchFamily="2" charset="0"/>
                <a:ea typeface="Times New Roman" panose="02020603050405020304" pitchFamily="18" charset="0"/>
              </a:rPr>
              <a:t>We love to play outside in all weathers so we need to be prepared because it can get very </a:t>
            </a:r>
            <a:br>
              <a:rPr lang="en-GB" sz="2000" dirty="0">
                <a:latin typeface="SassoonCRInfant" panose="02010503020300020003" pitchFamily="2" charset="0"/>
                <a:ea typeface="Times New Roman" panose="02020603050405020304" pitchFamily="18" charset="0"/>
              </a:rPr>
            </a:br>
            <a:r>
              <a:rPr lang="en-GB" sz="2000" dirty="0">
                <a:latin typeface="SassoonCRInfant" panose="02010503020300020003" pitchFamily="2" charset="0"/>
                <a:ea typeface="Times New Roman" panose="02020603050405020304" pitchFamily="18" charset="0"/>
              </a:rPr>
              <a:t>wet and muddy!</a:t>
            </a:r>
            <a:endParaRPr lang="en-GB" sz="1400" dirty="0">
              <a:latin typeface="SassoonCRInfant" panose="02010503020300020003" pitchFamily="2" charset="0"/>
              <a:ea typeface="Times New Roman" panose="02020603050405020304" pitchFamily="18" charset="0"/>
            </a:endParaRPr>
          </a:p>
          <a:p>
            <a:pPr algn="ctr">
              <a:spcAft>
                <a:spcPts val="0"/>
              </a:spcAft>
            </a:pPr>
            <a:r>
              <a:rPr lang="en-GB"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ctr">
              <a:spcAft>
                <a:spcPts val="0"/>
              </a:spcAft>
            </a:pPr>
            <a:r>
              <a:rPr lang="en-GB" dirty="0">
                <a:latin typeface="Comic Sans MS" panose="030F0702030302020204" pitchFamily="66"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BE904841-ABD8-4879-92C8-E91CA2D0518E}"/>
              </a:ext>
            </a:extLst>
          </p:cNvPr>
          <p:cNvSpPr/>
          <p:nvPr/>
        </p:nvSpPr>
        <p:spPr>
          <a:xfrm>
            <a:off x="2597427" y="2699717"/>
            <a:ext cx="6096000" cy="1015663"/>
          </a:xfrm>
          <a:prstGeom prst="rect">
            <a:avLst/>
          </a:prstGeom>
        </p:spPr>
        <p:txBody>
          <a:bodyPr>
            <a:spAutoFit/>
          </a:bodyPr>
          <a:lstStyle/>
          <a:p>
            <a:pPr algn="ctr">
              <a:spcAft>
                <a:spcPts val="0"/>
              </a:spcAft>
            </a:pPr>
            <a:r>
              <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rPr>
              <a:t>Please provide a pair of wellies and a waterproof suit for children to keep at Nursery.</a:t>
            </a:r>
            <a:endParaRPr lang="en-GB" sz="1400" dirty="0">
              <a:latin typeface="SassoonCRInfant" panose="02010503020300020003" pitchFamily="2" charset="0"/>
              <a:ea typeface="Times New Roman" panose="02020603050405020304" pitchFamily="18" charset="0"/>
            </a:endParaRPr>
          </a:p>
          <a:p>
            <a:r>
              <a:rPr lang="en-GB"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p>
        </p:txBody>
      </p:sp>
      <p:sp>
        <p:nvSpPr>
          <p:cNvPr id="5" name="Rectangle 4">
            <a:extLst>
              <a:ext uri="{FF2B5EF4-FFF2-40B4-BE49-F238E27FC236}">
                <a16:creationId xmlns:a16="http://schemas.microsoft.com/office/drawing/2014/main" id="{1CD8296C-32CE-46CF-B6CA-F13571368F3C}"/>
              </a:ext>
            </a:extLst>
          </p:cNvPr>
          <p:cNvSpPr/>
          <p:nvPr/>
        </p:nvSpPr>
        <p:spPr>
          <a:xfrm>
            <a:off x="2597427" y="3824063"/>
            <a:ext cx="6096000" cy="1938992"/>
          </a:xfrm>
          <a:prstGeom prst="rect">
            <a:avLst/>
          </a:prstGeom>
        </p:spPr>
        <p:txBody>
          <a:bodyPr>
            <a:spAutoFit/>
          </a:bodyPr>
          <a:lstStyle/>
          <a:p>
            <a:pPr algn="ctr">
              <a:spcAft>
                <a:spcPts val="0"/>
              </a:spcAft>
            </a:pPr>
            <a:r>
              <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rPr>
              <a:t>Please don’t send children to Nursery in their best coat – mud gets everywhere!  </a:t>
            </a:r>
          </a:p>
          <a:p>
            <a:pPr algn="ctr">
              <a:spcAft>
                <a:spcPts val="0"/>
              </a:spcAft>
            </a:pPr>
            <a:endPar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endParaRPr>
          </a:p>
          <a:p>
            <a:pPr algn="ctr">
              <a:spcAft>
                <a:spcPts val="0"/>
              </a:spcAft>
            </a:pPr>
            <a:endPar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endParaRPr>
          </a:p>
          <a:p>
            <a:pPr algn="ctr">
              <a:spcAft>
                <a:spcPts val="0"/>
              </a:spcAft>
            </a:pPr>
            <a:r>
              <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rPr>
              <a:t>We would also ask that shoes are easy for children to manage themselves – </a:t>
            </a:r>
            <a:r>
              <a:rPr lang="en-GB" sz="2000" dirty="0" err="1">
                <a:solidFill>
                  <a:srgbClr val="000000"/>
                </a:solidFill>
                <a:latin typeface="SassoonCRInfant" panose="02010503020300020003" pitchFamily="2" charset="0"/>
                <a:ea typeface="Times New Roman" panose="02020603050405020304" pitchFamily="18" charset="0"/>
                <a:cs typeface="Times New Roman" panose="02020603050405020304" pitchFamily="18" charset="0"/>
              </a:rPr>
              <a:t>velcro</a:t>
            </a:r>
            <a:r>
              <a:rPr lang="en-GB" sz="2000" dirty="0">
                <a:solidFill>
                  <a:srgbClr val="000000"/>
                </a:solidFill>
                <a:latin typeface="SassoonCRInfant" panose="02010503020300020003" pitchFamily="2" charset="0"/>
                <a:ea typeface="Times New Roman" panose="02020603050405020304" pitchFamily="18" charset="0"/>
                <a:cs typeface="Times New Roman" panose="02020603050405020304" pitchFamily="18" charset="0"/>
              </a:rPr>
              <a:t> is best!</a:t>
            </a:r>
            <a:endParaRPr lang="en-GB" sz="1400" dirty="0">
              <a:effectLst/>
              <a:latin typeface="SassoonCRInfant" panose="02010503020300020003" pitchFamily="2" charset="0"/>
              <a:ea typeface="Times New Roman" panose="02020603050405020304" pitchFamily="18" charset="0"/>
            </a:endParaRPr>
          </a:p>
        </p:txBody>
      </p:sp>
      <p:pic>
        <p:nvPicPr>
          <p:cNvPr id="6" name="Picture 5">
            <a:extLst>
              <a:ext uri="{FF2B5EF4-FFF2-40B4-BE49-F238E27FC236}">
                <a16:creationId xmlns:a16="http://schemas.microsoft.com/office/drawing/2014/main" id="{E48DA32E-DBA0-4C8E-B7FA-969898DCA687}"/>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750246">
            <a:off x="-359435" y="304945"/>
            <a:ext cx="3222625" cy="2407285"/>
          </a:xfrm>
          <a:prstGeom prst="rect">
            <a:avLst/>
          </a:prstGeom>
        </p:spPr>
      </p:pic>
      <p:pic>
        <p:nvPicPr>
          <p:cNvPr id="7" name="Picture 6">
            <a:extLst>
              <a:ext uri="{FF2B5EF4-FFF2-40B4-BE49-F238E27FC236}">
                <a16:creationId xmlns:a16="http://schemas.microsoft.com/office/drawing/2014/main" id="{0E25AA1E-41EF-45EC-87F6-E97AC52380C5}"/>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9180959" y="225431"/>
            <a:ext cx="2942133" cy="2607392"/>
          </a:xfrm>
          <a:prstGeom prst="rect">
            <a:avLst/>
          </a:prstGeom>
        </p:spPr>
      </p:pic>
      <p:pic>
        <p:nvPicPr>
          <p:cNvPr id="8" name="Picture 7" descr="C:\Users\Admin\Pictures\puddle suit.jpg">
            <a:extLst>
              <a:ext uri="{FF2B5EF4-FFF2-40B4-BE49-F238E27FC236}">
                <a16:creationId xmlns:a16="http://schemas.microsoft.com/office/drawing/2014/main" id="{FAB45085-C1FF-4B15-AFD8-3AE6B731940D}"/>
              </a:ext>
            </a:extLst>
          </p:cNvPr>
          <p:cNvPicPr/>
          <p:nvPr/>
        </p:nvPicPr>
        <p:blipFill rotWithShape="1">
          <a:blip r:embed="rId5" cstate="print">
            <a:extLst>
              <a:ext uri="{28A0092B-C50C-407E-A947-70E740481C1C}">
                <a14:useLocalDpi xmlns:a14="http://schemas.microsoft.com/office/drawing/2010/main" val="0"/>
              </a:ext>
            </a:extLst>
          </a:blip>
          <a:srcRect l="11420" t="1713" r="13177" b="-1"/>
          <a:stretch/>
        </p:blipFill>
        <p:spPr bwMode="auto">
          <a:xfrm>
            <a:off x="9130749" y="3401576"/>
            <a:ext cx="2047710" cy="2596068"/>
          </a:xfrm>
          <a:prstGeom prst="rect">
            <a:avLst/>
          </a:prstGeom>
          <a:noFill/>
          <a:ln>
            <a:noFill/>
          </a:ln>
          <a:extLst>
            <a:ext uri="{53640926-AAD7-44D8-BBD7-CCE9431645EC}">
              <a14:shadowObscured xmlns:a14="http://schemas.microsoft.com/office/drawing/2010/main"/>
            </a:ext>
          </a:extLst>
        </p:spPr>
      </p:pic>
      <p:pic>
        <p:nvPicPr>
          <p:cNvPr id="9" name="Picture 8" descr="Tractor Ted Rubber Wellies for Children: Amazon.co.uk: Kitchen &amp; Home">
            <a:extLst>
              <a:ext uri="{FF2B5EF4-FFF2-40B4-BE49-F238E27FC236}">
                <a16:creationId xmlns:a16="http://schemas.microsoft.com/office/drawing/2014/main" id="{20C14822-4DBB-4BCC-A223-18B376C08B3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379" y="3153160"/>
            <a:ext cx="1305560" cy="1669415"/>
          </a:xfrm>
          <a:prstGeom prst="rect">
            <a:avLst/>
          </a:prstGeom>
          <a:noFill/>
          <a:ln>
            <a:noFill/>
          </a:ln>
        </p:spPr>
      </p:pic>
      <p:pic>
        <p:nvPicPr>
          <p:cNvPr id="11" name="Picture 10" descr="C:\Users\Admin\Pictures\istockphoto-479697270-612x612.jpg">
            <a:extLst>
              <a:ext uri="{FF2B5EF4-FFF2-40B4-BE49-F238E27FC236}">
                <a16:creationId xmlns:a16="http://schemas.microsoft.com/office/drawing/2014/main" id="{B1051B9A-DACB-4CCC-BA0C-137BD1EABE88}"/>
              </a:ext>
            </a:extLst>
          </p:cNvPr>
          <p:cNvPicPr/>
          <p:nvPr/>
        </p:nvPicPr>
        <p:blipFill rotWithShape="1">
          <a:blip r:embed="rId2" cstate="print">
            <a:extLst>
              <a:ext uri="{28A0092B-C50C-407E-A947-70E740481C1C}">
                <a14:useLocalDpi xmlns:a14="http://schemas.microsoft.com/office/drawing/2010/main" val="0"/>
              </a:ext>
            </a:extLst>
          </a:blip>
          <a:srcRect r="6089" b="50955"/>
          <a:stretch/>
        </p:blipFill>
        <p:spPr bwMode="auto">
          <a:xfrm>
            <a:off x="771261" y="5224346"/>
            <a:ext cx="1951355" cy="1125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989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21644" y="546154"/>
            <a:ext cx="4779624" cy="4708981"/>
          </a:xfrm>
          <a:prstGeom prst="rect">
            <a:avLst/>
          </a:prstGeom>
          <a:noFill/>
        </p:spPr>
        <p:txBody>
          <a:bodyPr wrap="square" rtlCol="0">
            <a:spAutoFit/>
          </a:bodyPr>
          <a:lstStyle/>
          <a:p>
            <a:r>
              <a:rPr lang="en-GB" sz="2000" b="1" dirty="0">
                <a:latin typeface="SassoonCRInfant" panose="02010503020300020003" pitchFamily="2" charset="0"/>
              </a:rPr>
              <a:t>Think of your child’s uniform as overalls for learning. </a:t>
            </a:r>
          </a:p>
          <a:p>
            <a:endParaRPr lang="en-GB" sz="2000" b="1" dirty="0">
              <a:latin typeface="SassoonCRInfant" panose="02010503020300020003" pitchFamily="2" charset="0"/>
            </a:endParaRPr>
          </a:p>
          <a:p>
            <a:r>
              <a:rPr lang="en-GB" sz="2000" dirty="0">
                <a:latin typeface="SassoonCRInfant" panose="02010503020300020003" pitchFamily="2" charset="0"/>
              </a:rPr>
              <a:t>We will be getting very messy whilst cooking, exploring, investigating, being creative and much more. Do expect your child’s uniform to get dirty! </a:t>
            </a:r>
          </a:p>
          <a:p>
            <a:endParaRPr lang="en-GB" sz="2000" dirty="0">
              <a:latin typeface="SassoonCRInfant" panose="02010503020300020003" pitchFamily="2" charset="0"/>
            </a:endParaRPr>
          </a:p>
          <a:p>
            <a:r>
              <a:rPr lang="en-GB" sz="2000" dirty="0">
                <a:latin typeface="SassoonCRInfant" panose="02010503020300020003" pitchFamily="2" charset="0"/>
              </a:rPr>
              <a:t>We recommend buying a pack of inexpensive white polo t-shirts such as the ones you might get in the supermarket.</a:t>
            </a:r>
          </a:p>
          <a:p>
            <a:endParaRPr lang="en-GB" sz="2000" dirty="0">
              <a:latin typeface="SassoonCRInfant" panose="02010503020300020003" pitchFamily="2" charset="0"/>
            </a:endParaRPr>
          </a:p>
          <a:p>
            <a:r>
              <a:rPr lang="en-GB" sz="2000" dirty="0">
                <a:latin typeface="SassoonCRInfant" panose="02010503020300020003" pitchFamily="2" charset="0"/>
              </a:rPr>
              <a:t>Tracksuit bottoms and leggings are ideal for children to pull up and down by themselves when going to the toilet.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13" t="11643" r="-1" b="11361"/>
          <a:stretch/>
        </p:blipFill>
        <p:spPr>
          <a:xfrm>
            <a:off x="448404" y="135336"/>
            <a:ext cx="6544824" cy="6658162"/>
          </a:xfrm>
          <a:prstGeom prst="rect">
            <a:avLst/>
          </a:prstGeom>
        </p:spPr>
      </p:pic>
    </p:spTree>
    <p:extLst>
      <p:ext uri="{BB962C8B-B14F-4D97-AF65-F5344CB8AC3E}">
        <p14:creationId xmlns:p14="http://schemas.microsoft.com/office/powerpoint/2010/main" val="395590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4178" y="3017151"/>
            <a:ext cx="3101867" cy="1754326"/>
          </a:xfrm>
          <a:prstGeom prst="rect">
            <a:avLst/>
          </a:prstGeom>
          <a:noFill/>
        </p:spPr>
        <p:txBody>
          <a:bodyPr wrap="square" rtlCol="0">
            <a:spAutoFit/>
          </a:bodyPr>
          <a:lstStyle/>
          <a:p>
            <a:pPr algn="ctr"/>
            <a:r>
              <a:rPr lang="en-GB" sz="3600" dirty="0">
                <a:solidFill>
                  <a:srgbClr val="C00000"/>
                </a:solidFill>
                <a:latin typeface="SassoonCRInfant" panose="02010503020300020003" pitchFamily="2" charset="0"/>
              </a:rPr>
              <a:t>Help your child prepare for Nursery</a:t>
            </a:r>
          </a:p>
        </p:txBody>
      </p:sp>
      <p:sp>
        <p:nvSpPr>
          <p:cNvPr id="3" name="TextBox 2"/>
          <p:cNvSpPr txBox="1"/>
          <p:nvPr/>
        </p:nvSpPr>
        <p:spPr>
          <a:xfrm>
            <a:off x="7495505" y="716869"/>
            <a:ext cx="3437525" cy="400110"/>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Talk positively about Nursery.</a:t>
            </a:r>
          </a:p>
        </p:txBody>
      </p:sp>
      <p:sp>
        <p:nvSpPr>
          <p:cNvPr id="4" name="TextBox 3"/>
          <p:cNvSpPr txBox="1"/>
          <p:nvPr/>
        </p:nvSpPr>
        <p:spPr>
          <a:xfrm>
            <a:off x="10147677" y="3894127"/>
            <a:ext cx="1709181" cy="707886"/>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Wiping their own nose.</a:t>
            </a:r>
          </a:p>
        </p:txBody>
      </p:sp>
      <p:sp>
        <p:nvSpPr>
          <p:cNvPr id="5" name="TextBox 4"/>
          <p:cNvSpPr txBox="1"/>
          <p:nvPr/>
        </p:nvSpPr>
        <p:spPr>
          <a:xfrm>
            <a:off x="4079508" y="229185"/>
            <a:ext cx="3437525" cy="707886"/>
          </a:xfrm>
          <a:prstGeom prst="rect">
            <a:avLst/>
          </a:prstGeom>
          <a:noFill/>
        </p:spPr>
        <p:txBody>
          <a:bodyPr wrap="square" rtlCol="0">
            <a:spAutoFit/>
          </a:bodyPr>
          <a:lstStyle/>
          <a:p>
            <a:pPr algn="ctr"/>
            <a:r>
              <a:rPr lang="en-GB" sz="2000" dirty="0">
                <a:solidFill>
                  <a:srgbClr val="C00000"/>
                </a:solidFill>
                <a:latin typeface="SassoonCRInfant" panose="02010503020300020003" pitchFamily="2" charset="0"/>
              </a:rPr>
              <a:t>Taking off and putting on their shoes and socks.</a:t>
            </a:r>
          </a:p>
        </p:txBody>
      </p:sp>
      <p:sp>
        <p:nvSpPr>
          <p:cNvPr id="6" name="TextBox 5"/>
          <p:cNvSpPr txBox="1"/>
          <p:nvPr/>
        </p:nvSpPr>
        <p:spPr>
          <a:xfrm>
            <a:off x="515419" y="858139"/>
            <a:ext cx="2653048" cy="707886"/>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Taking off and putting on their own coat.</a:t>
            </a:r>
          </a:p>
        </p:txBody>
      </p:sp>
      <p:sp>
        <p:nvSpPr>
          <p:cNvPr id="7" name="TextBox 6"/>
          <p:cNvSpPr txBox="1"/>
          <p:nvPr/>
        </p:nvSpPr>
        <p:spPr>
          <a:xfrm>
            <a:off x="68669" y="2986054"/>
            <a:ext cx="3578416" cy="400110"/>
          </a:xfrm>
          <a:prstGeom prst="rect">
            <a:avLst/>
          </a:prstGeom>
          <a:noFill/>
        </p:spPr>
        <p:txBody>
          <a:bodyPr wrap="none" rtlCol="0">
            <a:spAutoFit/>
          </a:bodyPr>
          <a:lstStyle/>
          <a:p>
            <a:r>
              <a:rPr lang="en-GB" sz="2000" dirty="0">
                <a:solidFill>
                  <a:srgbClr val="C00000"/>
                </a:solidFill>
                <a:latin typeface="SassoonCRInfant" panose="02010503020300020003" pitchFamily="2" charset="0"/>
              </a:rPr>
              <a:t>Washing and drying their hands.</a:t>
            </a:r>
          </a:p>
        </p:txBody>
      </p:sp>
      <p:sp>
        <p:nvSpPr>
          <p:cNvPr id="8" name="TextBox 7"/>
          <p:cNvSpPr txBox="1"/>
          <p:nvPr/>
        </p:nvSpPr>
        <p:spPr>
          <a:xfrm>
            <a:off x="4883702" y="6019966"/>
            <a:ext cx="3451538" cy="707886"/>
          </a:xfrm>
          <a:prstGeom prst="rect">
            <a:avLst/>
          </a:prstGeom>
          <a:noFill/>
        </p:spPr>
        <p:txBody>
          <a:bodyPr wrap="square" rtlCol="0">
            <a:spAutoFit/>
          </a:bodyPr>
          <a:lstStyle/>
          <a:p>
            <a:pPr algn="ctr"/>
            <a:r>
              <a:rPr lang="en-GB" sz="2000" dirty="0">
                <a:solidFill>
                  <a:srgbClr val="C00000"/>
                </a:solidFill>
                <a:latin typeface="SassoonCRInfant" panose="02010503020300020003" pitchFamily="2" charset="0"/>
              </a:rPr>
              <a:t>Recognising the picture on their name card.</a:t>
            </a:r>
          </a:p>
        </p:txBody>
      </p:sp>
      <p:sp>
        <p:nvSpPr>
          <p:cNvPr id="9" name="TextBox 8"/>
          <p:cNvSpPr txBox="1"/>
          <p:nvPr/>
        </p:nvSpPr>
        <p:spPr>
          <a:xfrm>
            <a:off x="259540" y="5054162"/>
            <a:ext cx="3722841" cy="1631216"/>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Going to the toilet independently. If you have any concerns about this, please ring us or make a note of this in your child’s ‘All About Me’ book.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375" y="1496337"/>
            <a:ext cx="1507092" cy="150709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7327"/>
          <a:stretch/>
        </p:blipFill>
        <p:spPr>
          <a:xfrm rot="5400000">
            <a:off x="5226162" y="739751"/>
            <a:ext cx="1228815" cy="1596981"/>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4480" r="20402"/>
          <a:stretch/>
        </p:blipFill>
        <p:spPr>
          <a:xfrm>
            <a:off x="3807055" y="5487457"/>
            <a:ext cx="791571" cy="121561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7014" y="3360716"/>
            <a:ext cx="1310026" cy="1054626"/>
          </a:xfrm>
          <a:prstGeom prst="rect">
            <a:avLst/>
          </a:prstGeom>
        </p:spPr>
      </p:pic>
      <p:cxnSp>
        <p:nvCxnSpPr>
          <p:cNvPr id="16" name="Straight Arrow Connector 15"/>
          <p:cNvCxnSpPr/>
          <p:nvPr/>
        </p:nvCxnSpPr>
        <p:spPr>
          <a:xfrm flipV="1">
            <a:off x="7076250" y="1558496"/>
            <a:ext cx="775954" cy="15371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31958" y="3877195"/>
            <a:ext cx="2292440" cy="3026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3811" y="4785069"/>
            <a:ext cx="309092" cy="12213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5863918" y="2033314"/>
            <a:ext cx="0" cy="10623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269840" y="2400769"/>
            <a:ext cx="1341658" cy="7491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183080" y="3633392"/>
            <a:ext cx="1493966" cy="2544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518161" y="4687923"/>
            <a:ext cx="625365" cy="6609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14956" y="4401380"/>
            <a:ext cx="1105362" cy="10059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620317" y="5478101"/>
            <a:ext cx="2996425" cy="1015663"/>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Read lots of stories together and sing songs and rhymes.</a:t>
            </a:r>
          </a:p>
        </p:txBody>
      </p:sp>
      <p:cxnSp>
        <p:nvCxnSpPr>
          <p:cNvPr id="27" name="Straight Arrow Connector 26"/>
          <p:cNvCxnSpPr/>
          <p:nvPr/>
        </p:nvCxnSpPr>
        <p:spPr>
          <a:xfrm flipV="1">
            <a:off x="7300110" y="2436627"/>
            <a:ext cx="1904956" cy="9982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424657" y="1704590"/>
            <a:ext cx="2706341" cy="1015663"/>
          </a:xfrm>
          <a:prstGeom prst="rect">
            <a:avLst/>
          </a:prstGeom>
          <a:noFill/>
        </p:spPr>
        <p:txBody>
          <a:bodyPr wrap="square" rtlCol="0">
            <a:spAutoFit/>
          </a:bodyPr>
          <a:lstStyle/>
          <a:p>
            <a:r>
              <a:rPr lang="en-GB" sz="2000" dirty="0">
                <a:solidFill>
                  <a:srgbClr val="C00000"/>
                </a:solidFill>
                <a:latin typeface="SassoonCRInfant" panose="02010503020300020003" pitchFamily="2" charset="0"/>
              </a:rPr>
              <a:t>Encourage them to ask lots of questions and listen to others.</a:t>
            </a:r>
          </a:p>
        </p:txBody>
      </p:sp>
    </p:spTree>
    <p:extLst>
      <p:ext uri="{BB962C8B-B14F-4D97-AF65-F5344CB8AC3E}">
        <p14:creationId xmlns:p14="http://schemas.microsoft.com/office/powerpoint/2010/main" val="104168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ce Number 5 - ClipArt Best">
            <a:extLst>
              <a:ext uri="{FF2B5EF4-FFF2-40B4-BE49-F238E27FC236}">
                <a16:creationId xmlns:a16="http://schemas.microsoft.com/office/drawing/2014/main" id="{F808C565-5EE9-911C-9714-E366393D6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9" t="4473" r="3320" b="5059"/>
          <a:stretch/>
        </p:blipFill>
        <p:spPr bwMode="auto">
          <a:xfrm>
            <a:off x="3784059" y="1186774"/>
            <a:ext cx="4338537" cy="426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1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04591768-CF30-432E-B4C1-7EAE5E1F83A7}"/>
              </a:ext>
            </a:extLst>
          </p:cNvPr>
          <p:cNvSpPr txBox="1"/>
          <p:nvPr/>
        </p:nvSpPr>
        <p:spPr>
          <a:xfrm>
            <a:off x="2938596" y="780797"/>
            <a:ext cx="1000125" cy="1103630"/>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GB" sz="1100">
              <a:effectLst/>
              <a:latin typeface="Calibri" panose="020F0502020204030204" pitchFamily="34" charset="0"/>
              <a:ea typeface="Calibri" panose="020F0502020204030204" pitchFamily="34" charset="0"/>
            </a:endParaRPr>
          </a:p>
        </p:txBody>
      </p:sp>
      <p:pic>
        <p:nvPicPr>
          <p:cNvPr id="20" name="Picture 19" descr="newsletter 6.5.22 - Word">
            <a:extLst>
              <a:ext uri="{FF2B5EF4-FFF2-40B4-BE49-F238E27FC236}">
                <a16:creationId xmlns:a16="http://schemas.microsoft.com/office/drawing/2014/main" id="{80E40ECE-928A-44A3-807F-6A89D8362913}"/>
              </a:ext>
            </a:extLst>
          </p:cNvPr>
          <p:cNvPicPr>
            <a:picLocks noChangeAspect="1"/>
          </p:cNvPicPr>
          <p:nvPr/>
        </p:nvPicPr>
        <p:blipFill rotWithShape="1">
          <a:blip r:embed="rId2">
            <a:extLst>
              <a:ext uri="{28A0092B-C50C-407E-A947-70E740481C1C}">
                <a14:useLocalDpi xmlns:a14="http://schemas.microsoft.com/office/drawing/2010/main" val="0"/>
              </a:ext>
            </a:extLst>
          </a:blip>
          <a:srcRect l="36000" t="24120" r="37692" b="3651"/>
          <a:stretch/>
        </p:blipFill>
        <p:spPr>
          <a:xfrm>
            <a:off x="3484334" y="-95419"/>
            <a:ext cx="4768947" cy="7048838"/>
          </a:xfrm>
          <a:prstGeom prst="rect">
            <a:avLst/>
          </a:prstGeom>
        </p:spPr>
      </p:pic>
    </p:spTree>
    <p:extLst>
      <p:ext uri="{BB962C8B-B14F-4D97-AF65-F5344CB8AC3E}">
        <p14:creationId xmlns:p14="http://schemas.microsoft.com/office/powerpoint/2010/main" val="254324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751</Words>
  <Application>Microsoft Office PowerPoint</Application>
  <PresentationFormat>Widescreen</PresentationFormat>
  <Paragraphs>72</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Comic Sans MS</vt:lpstr>
      <vt:lpstr>SassoonCRInfant</vt:lpstr>
      <vt:lpstr>Times New Roman</vt:lpstr>
      <vt:lpstr>Wingdings</vt:lpstr>
      <vt:lpstr>Office Theme</vt:lpstr>
      <vt:lpstr>Welcome to Southridge Nursery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Southridge Nursery</dc:title>
  <dc:creator>Teacher</dc:creator>
  <cp:lastModifiedBy>Laura Heads</cp:lastModifiedBy>
  <cp:revision>52</cp:revision>
  <dcterms:created xsi:type="dcterms:W3CDTF">2017-05-03T18:36:00Z</dcterms:created>
  <dcterms:modified xsi:type="dcterms:W3CDTF">2023-06-20T10:47:32Z</dcterms:modified>
</cp:coreProperties>
</file>